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818" r:id="rId5"/>
    <p:sldId id="841" r:id="rId6"/>
    <p:sldId id="842" r:id="rId7"/>
    <p:sldId id="259" r:id="rId8"/>
    <p:sldId id="261" r:id="rId9"/>
    <p:sldId id="262" r:id="rId10"/>
    <p:sldId id="843" r:id="rId11"/>
    <p:sldId id="264" r:id="rId12"/>
    <p:sldId id="844" r:id="rId13"/>
    <p:sldId id="821" r:id="rId14"/>
    <p:sldId id="852" r:id="rId15"/>
    <p:sldId id="853" r:id="rId16"/>
    <p:sldId id="851" r:id="rId17"/>
    <p:sldId id="817" r:id="rId18"/>
    <p:sldId id="8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E2FA3D-576F-9684-1790-4F3721835B2B}" name="Betty Bekemeier" initials="BB" userId="S::bettybek@uw.edu::c3c6a889-8129-481d-9b18-33b03642e6fd" providerId="AD"/>
  <p188:author id="{69523B7C-9335-916F-1C00-2F332D05F1AB}" name="Paula Kett" initials="PK" userId="S::pmk@uw.edu::c6a1dbad-d9ab-4d8f-abb4-7b8726c722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1"/>
    <p:restoredTop sz="68834"/>
  </p:normalViewPr>
  <p:slideViewPr>
    <p:cSldViewPr snapToGrid="0">
      <p:cViewPr varScale="1">
        <p:scale>
          <a:sx n="30" d="100"/>
          <a:sy n="30" d="100"/>
        </p:scale>
        <p:origin x="1876"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F9E7C-1F1D-4A8D-857D-F1604B51AAA2}"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EB19E131-F8D6-4117-B7D5-F82656E09528}">
      <dgm:prSet custT="1"/>
      <dgm:spPr>
        <a:solidFill>
          <a:schemeClr val="accent3"/>
        </a:solidFill>
      </dgm:spPr>
      <dgm:t>
        <a:bodyPr/>
        <a:lstStyle/>
        <a:p>
          <a:r>
            <a:rPr lang="en-US" sz="2400" b="1"/>
            <a:t>Defining the PHN role</a:t>
          </a:r>
          <a:endParaRPr lang="en-US" sz="2400"/>
        </a:p>
      </dgm:t>
    </dgm:pt>
    <dgm:pt modelId="{D3A0DA19-C971-47E9-85F9-FE12D146F850}" type="parTrans" cxnId="{F6CFA338-819C-48C6-BFB4-B011BF7D3367}">
      <dgm:prSet/>
      <dgm:spPr/>
      <dgm:t>
        <a:bodyPr/>
        <a:lstStyle/>
        <a:p>
          <a:endParaRPr lang="en-US" sz="2000"/>
        </a:p>
      </dgm:t>
    </dgm:pt>
    <dgm:pt modelId="{845AD5EF-976D-49BA-AEFF-BE20202B674B}" type="sibTrans" cxnId="{F6CFA338-819C-48C6-BFB4-B011BF7D3367}">
      <dgm:prSet/>
      <dgm:spPr/>
      <dgm:t>
        <a:bodyPr/>
        <a:lstStyle/>
        <a:p>
          <a:endParaRPr lang="en-US" sz="2000"/>
        </a:p>
      </dgm:t>
    </dgm:pt>
    <dgm:pt modelId="{7E5DAD62-DFD1-44A0-8A3F-874A6EE7C96D}">
      <dgm:prSet custT="1"/>
      <dgm:spPr>
        <a:solidFill>
          <a:schemeClr val="accent3">
            <a:lumMod val="20000"/>
            <a:lumOff val="80000"/>
            <a:alpha val="90000"/>
          </a:schemeClr>
        </a:solidFill>
        <a:ln>
          <a:noFill/>
        </a:ln>
      </dgm:spPr>
      <dgm:t>
        <a:bodyPr/>
        <a:lstStyle/>
        <a:p>
          <a:r>
            <a:rPr lang="en-US" sz="1600"/>
            <a:t>What does it look like when PHNs are working at the top of their practice?</a:t>
          </a:r>
        </a:p>
      </dgm:t>
    </dgm:pt>
    <dgm:pt modelId="{DB2A2B85-71D5-40AD-ADBC-CDAC9092E2BB}" type="parTrans" cxnId="{B86469F7-3839-4C4A-A3BD-3E247E1712C9}">
      <dgm:prSet/>
      <dgm:spPr/>
      <dgm:t>
        <a:bodyPr/>
        <a:lstStyle/>
        <a:p>
          <a:endParaRPr lang="en-US" sz="2000"/>
        </a:p>
      </dgm:t>
    </dgm:pt>
    <dgm:pt modelId="{B6411079-BCCA-47AD-946F-FD04C857022C}" type="sibTrans" cxnId="{B86469F7-3839-4C4A-A3BD-3E247E1712C9}">
      <dgm:prSet/>
      <dgm:spPr/>
      <dgm:t>
        <a:bodyPr/>
        <a:lstStyle/>
        <a:p>
          <a:endParaRPr lang="en-US" sz="2000"/>
        </a:p>
      </dgm:t>
    </dgm:pt>
    <dgm:pt modelId="{E9B55A73-EBEB-45EA-BCF4-DC226988DB54}">
      <dgm:prSet custT="1"/>
      <dgm:spPr>
        <a:solidFill>
          <a:schemeClr val="accent1">
            <a:lumMod val="75000"/>
          </a:schemeClr>
        </a:solidFill>
      </dgm:spPr>
      <dgm:t>
        <a:bodyPr/>
        <a:lstStyle/>
        <a:p>
          <a:r>
            <a:rPr lang="en-US" sz="2400" b="1"/>
            <a:t>Training</a:t>
          </a:r>
          <a:endParaRPr lang="en-US" sz="2400"/>
        </a:p>
      </dgm:t>
    </dgm:pt>
    <dgm:pt modelId="{58B02B38-DD7D-4185-AB2F-16BBD796669A}" type="parTrans" cxnId="{6E98EBE5-5FB9-408D-BE2B-D5DA5831BFAC}">
      <dgm:prSet/>
      <dgm:spPr/>
      <dgm:t>
        <a:bodyPr/>
        <a:lstStyle/>
        <a:p>
          <a:endParaRPr lang="en-US" sz="2000"/>
        </a:p>
      </dgm:t>
    </dgm:pt>
    <dgm:pt modelId="{47A09F1F-3E46-42E8-896A-DA608B369A1A}" type="sibTrans" cxnId="{6E98EBE5-5FB9-408D-BE2B-D5DA5831BFAC}">
      <dgm:prSet/>
      <dgm:spPr/>
      <dgm:t>
        <a:bodyPr/>
        <a:lstStyle/>
        <a:p>
          <a:endParaRPr lang="en-US" sz="2000"/>
        </a:p>
      </dgm:t>
    </dgm:pt>
    <dgm:pt modelId="{82607E7C-FFD5-45F2-83E3-DD342E6616A9}">
      <dgm:prSet custT="1"/>
      <dgm:spPr>
        <a:solidFill>
          <a:schemeClr val="accent1">
            <a:lumMod val="40000"/>
            <a:lumOff val="60000"/>
            <a:alpha val="90000"/>
          </a:schemeClr>
        </a:solidFill>
      </dgm:spPr>
      <dgm:t>
        <a:bodyPr/>
        <a:lstStyle/>
        <a:p>
          <a:r>
            <a:rPr lang="en-US" sz="1600"/>
            <a:t>How to help PHNs work to their highest scope of practice?</a:t>
          </a:r>
        </a:p>
      </dgm:t>
    </dgm:pt>
    <dgm:pt modelId="{8C233484-1FE3-4F0B-A731-8127D8FE0498}" type="parTrans" cxnId="{0B3BBB06-5C18-4B16-A94A-74E77EA00FEC}">
      <dgm:prSet/>
      <dgm:spPr/>
      <dgm:t>
        <a:bodyPr/>
        <a:lstStyle/>
        <a:p>
          <a:endParaRPr lang="en-US" sz="2000"/>
        </a:p>
      </dgm:t>
    </dgm:pt>
    <dgm:pt modelId="{00151B8A-FDAE-452C-BEE2-44FFCBB71F1D}" type="sibTrans" cxnId="{0B3BBB06-5C18-4B16-A94A-74E77EA00FEC}">
      <dgm:prSet/>
      <dgm:spPr/>
      <dgm:t>
        <a:bodyPr/>
        <a:lstStyle/>
        <a:p>
          <a:endParaRPr lang="en-US" sz="2000"/>
        </a:p>
      </dgm:t>
    </dgm:pt>
    <dgm:pt modelId="{ED248C50-F0F9-45DE-BA4F-D53A116A8D8D}">
      <dgm:prSet custT="1"/>
      <dgm:spPr>
        <a:solidFill>
          <a:schemeClr val="accent4"/>
        </a:solidFill>
      </dgm:spPr>
      <dgm:t>
        <a:bodyPr/>
        <a:lstStyle/>
        <a:p>
          <a:r>
            <a:rPr lang="en-US" sz="2400" b="1"/>
            <a:t>Measurement</a:t>
          </a:r>
          <a:endParaRPr lang="en-US" sz="2400"/>
        </a:p>
      </dgm:t>
    </dgm:pt>
    <dgm:pt modelId="{4DABE21A-44B0-4948-9728-55447005496C}" type="parTrans" cxnId="{80B1E84C-773F-419E-8E1F-F95573F3B5DB}">
      <dgm:prSet/>
      <dgm:spPr/>
      <dgm:t>
        <a:bodyPr/>
        <a:lstStyle/>
        <a:p>
          <a:endParaRPr lang="en-US" sz="2000"/>
        </a:p>
      </dgm:t>
    </dgm:pt>
    <dgm:pt modelId="{AD0BEE7D-F131-4073-863E-5E4C925DC162}" type="sibTrans" cxnId="{80B1E84C-773F-419E-8E1F-F95573F3B5DB}">
      <dgm:prSet/>
      <dgm:spPr/>
      <dgm:t>
        <a:bodyPr/>
        <a:lstStyle/>
        <a:p>
          <a:endParaRPr lang="en-US" sz="2000"/>
        </a:p>
      </dgm:t>
    </dgm:pt>
    <dgm:pt modelId="{57997E67-30B9-4062-BE54-2C603F5B74A7}">
      <dgm:prSet custT="1"/>
      <dgm:spPr>
        <a:solidFill>
          <a:schemeClr val="accent4">
            <a:lumMod val="20000"/>
            <a:lumOff val="80000"/>
            <a:alpha val="90000"/>
          </a:schemeClr>
        </a:solidFill>
      </dgm:spPr>
      <dgm:t>
        <a:bodyPr/>
        <a:lstStyle/>
        <a:p>
          <a:r>
            <a:rPr lang="en-US" sz="1600"/>
            <a:t>How to best 'identify' PHNs in terms of their practice? </a:t>
          </a:r>
        </a:p>
      </dgm:t>
    </dgm:pt>
    <dgm:pt modelId="{3B5269DF-7BF4-4038-A9AE-2CBC101F6ECE}" type="parTrans" cxnId="{28CF9483-B6F5-4187-881E-8722814F03A8}">
      <dgm:prSet/>
      <dgm:spPr/>
      <dgm:t>
        <a:bodyPr/>
        <a:lstStyle/>
        <a:p>
          <a:endParaRPr lang="en-US" sz="2000"/>
        </a:p>
      </dgm:t>
    </dgm:pt>
    <dgm:pt modelId="{1AABE348-3F95-45FE-B317-98A0B8BABAA3}" type="sibTrans" cxnId="{28CF9483-B6F5-4187-881E-8722814F03A8}">
      <dgm:prSet/>
      <dgm:spPr/>
      <dgm:t>
        <a:bodyPr/>
        <a:lstStyle/>
        <a:p>
          <a:endParaRPr lang="en-US" sz="2000"/>
        </a:p>
      </dgm:t>
    </dgm:pt>
    <dgm:pt modelId="{11D6ABD8-6B60-4368-8ED4-F0577B87F889}">
      <dgm:prSet custT="1"/>
      <dgm:spPr>
        <a:solidFill>
          <a:schemeClr val="accent4">
            <a:lumMod val="20000"/>
            <a:lumOff val="80000"/>
            <a:alpha val="90000"/>
          </a:schemeClr>
        </a:solidFill>
      </dgm:spPr>
      <dgm:t>
        <a:bodyPr/>
        <a:lstStyle/>
        <a:p>
          <a:r>
            <a:rPr lang="en-US" sz="1600" dirty="0"/>
            <a:t>How many are needed? Where? For what?</a:t>
          </a:r>
        </a:p>
      </dgm:t>
    </dgm:pt>
    <dgm:pt modelId="{E815A550-5C7B-4012-99F6-88B29289B693}" type="parTrans" cxnId="{ACCA1F27-307A-4B53-9D4D-04471365F347}">
      <dgm:prSet/>
      <dgm:spPr/>
      <dgm:t>
        <a:bodyPr/>
        <a:lstStyle/>
        <a:p>
          <a:endParaRPr lang="en-US" sz="2000"/>
        </a:p>
      </dgm:t>
    </dgm:pt>
    <dgm:pt modelId="{7513C6F0-7BC3-4D90-AC2B-CA18C2AE218B}" type="sibTrans" cxnId="{ACCA1F27-307A-4B53-9D4D-04471365F347}">
      <dgm:prSet/>
      <dgm:spPr/>
      <dgm:t>
        <a:bodyPr/>
        <a:lstStyle/>
        <a:p>
          <a:endParaRPr lang="en-US" sz="2000"/>
        </a:p>
      </dgm:t>
    </dgm:pt>
    <dgm:pt modelId="{7CC5E17A-E1DE-49DB-898C-3F034E24C9A2}">
      <dgm:prSet custT="1"/>
      <dgm:spPr>
        <a:solidFill>
          <a:schemeClr val="accent1">
            <a:lumMod val="50000"/>
          </a:schemeClr>
        </a:solidFill>
      </dgm:spPr>
      <dgm:t>
        <a:bodyPr/>
        <a:lstStyle/>
        <a:p>
          <a:r>
            <a:rPr lang="en-US" sz="2400" b="1"/>
            <a:t>Impact</a:t>
          </a:r>
          <a:endParaRPr lang="en-US" sz="2400"/>
        </a:p>
      </dgm:t>
    </dgm:pt>
    <dgm:pt modelId="{41579F38-DF8D-4F60-8A3B-BC4150B82A3B}" type="parTrans" cxnId="{E2F158FC-5A8E-4652-9F88-2103467EAAA2}">
      <dgm:prSet/>
      <dgm:spPr/>
      <dgm:t>
        <a:bodyPr/>
        <a:lstStyle/>
        <a:p>
          <a:endParaRPr lang="en-US" sz="2000"/>
        </a:p>
      </dgm:t>
    </dgm:pt>
    <dgm:pt modelId="{343466C5-988D-4798-AAE9-D209617C6216}" type="sibTrans" cxnId="{E2F158FC-5A8E-4652-9F88-2103467EAAA2}">
      <dgm:prSet/>
      <dgm:spPr/>
      <dgm:t>
        <a:bodyPr/>
        <a:lstStyle/>
        <a:p>
          <a:endParaRPr lang="en-US" sz="2000"/>
        </a:p>
      </dgm:t>
    </dgm:pt>
    <dgm:pt modelId="{EA99DD6E-A459-45C6-B4D1-C85F5AFA1FF3}">
      <dgm:prSet custT="1"/>
      <dgm:spPr>
        <a:solidFill>
          <a:schemeClr val="accent1">
            <a:lumMod val="40000"/>
            <a:lumOff val="60000"/>
            <a:alpha val="90000"/>
          </a:schemeClr>
        </a:solidFill>
      </dgm:spPr>
      <dgm:t>
        <a:bodyPr/>
        <a:lstStyle/>
        <a:p>
          <a:r>
            <a:rPr lang="en-US" sz="1600"/>
            <a:t>Do they bring a return on investment? </a:t>
          </a:r>
        </a:p>
      </dgm:t>
    </dgm:pt>
    <dgm:pt modelId="{80C309B9-244C-4CF9-818E-B04A7102100C}" type="parTrans" cxnId="{C16DCEAE-5E77-4902-8ED7-1A29CBA73A59}">
      <dgm:prSet/>
      <dgm:spPr/>
      <dgm:t>
        <a:bodyPr/>
        <a:lstStyle/>
        <a:p>
          <a:endParaRPr lang="en-US" sz="2000"/>
        </a:p>
      </dgm:t>
    </dgm:pt>
    <dgm:pt modelId="{21B8C417-5F08-4CA8-935A-4889C44E97AF}" type="sibTrans" cxnId="{C16DCEAE-5E77-4902-8ED7-1A29CBA73A59}">
      <dgm:prSet/>
      <dgm:spPr/>
      <dgm:t>
        <a:bodyPr/>
        <a:lstStyle/>
        <a:p>
          <a:endParaRPr lang="en-US" sz="2000"/>
        </a:p>
      </dgm:t>
    </dgm:pt>
    <dgm:pt modelId="{F1C1154F-8146-4B46-8C29-638CBBBA5FE6}">
      <dgm:prSet custT="1"/>
      <dgm:spPr>
        <a:solidFill>
          <a:schemeClr val="accent1">
            <a:lumMod val="40000"/>
            <a:lumOff val="60000"/>
            <a:alpha val="90000"/>
          </a:schemeClr>
        </a:solidFill>
      </dgm:spPr>
      <dgm:t>
        <a:bodyPr/>
        <a:lstStyle/>
        <a:p>
          <a:r>
            <a:rPr lang="en-US" sz="1600"/>
            <a:t>How to communicate their impact? </a:t>
          </a:r>
        </a:p>
      </dgm:t>
    </dgm:pt>
    <dgm:pt modelId="{993E8A58-85EF-4400-BD65-AAD08E5E255E}" type="parTrans" cxnId="{A4925D8D-3168-4913-AD30-32BEF68B77FC}">
      <dgm:prSet/>
      <dgm:spPr/>
      <dgm:t>
        <a:bodyPr/>
        <a:lstStyle/>
        <a:p>
          <a:endParaRPr lang="en-US" sz="2000"/>
        </a:p>
      </dgm:t>
    </dgm:pt>
    <dgm:pt modelId="{1B7361E0-051F-42FE-9B15-225AE6B69B44}" type="sibTrans" cxnId="{A4925D8D-3168-4913-AD30-32BEF68B77FC}">
      <dgm:prSet/>
      <dgm:spPr/>
      <dgm:t>
        <a:bodyPr/>
        <a:lstStyle/>
        <a:p>
          <a:endParaRPr lang="en-US" sz="2000"/>
        </a:p>
      </dgm:t>
    </dgm:pt>
    <dgm:pt modelId="{DEDBEFD7-4A4F-475E-A1F8-77167444993B}">
      <dgm:prSet custT="1"/>
      <dgm:spPr>
        <a:solidFill>
          <a:schemeClr val="accent3">
            <a:lumMod val="75000"/>
          </a:schemeClr>
        </a:solidFill>
      </dgm:spPr>
      <dgm:t>
        <a:bodyPr/>
        <a:lstStyle/>
        <a:p>
          <a:r>
            <a:rPr lang="en-US" sz="2400" b="1"/>
            <a:t>Educating</a:t>
          </a:r>
          <a:endParaRPr lang="en-US" sz="2400"/>
        </a:p>
      </dgm:t>
    </dgm:pt>
    <dgm:pt modelId="{B94ECF2D-13F3-4482-A01D-0A45CA2BB9DA}" type="parTrans" cxnId="{C37EFB55-C5C3-4E45-BD05-23FC64615D55}">
      <dgm:prSet/>
      <dgm:spPr/>
      <dgm:t>
        <a:bodyPr/>
        <a:lstStyle/>
        <a:p>
          <a:endParaRPr lang="en-US" sz="2000"/>
        </a:p>
      </dgm:t>
    </dgm:pt>
    <dgm:pt modelId="{6D20F8E0-F8B7-4E46-B12C-9486CF0A2E7F}" type="sibTrans" cxnId="{C37EFB55-C5C3-4E45-BD05-23FC64615D55}">
      <dgm:prSet/>
      <dgm:spPr/>
      <dgm:t>
        <a:bodyPr/>
        <a:lstStyle/>
        <a:p>
          <a:endParaRPr lang="en-US" sz="2000"/>
        </a:p>
      </dgm:t>
    </dgm:pt>
    <dgm:pt modelId="{7F242ECD-2BE1-4C8F-A743-B65C9AADBC02}">
      <dgm:prSet custT="1"/>
      <dgm:spPr>
        <a:solidFill>
          <a:schemeClr val="accent3">
            <a:lumMod val="20000"/>
            <a:lumOff val="80000"/>
            <a:alpha val="90000"/>
          </a:schemeClr>
        </a:solidFill>
      </dgm:spPr>
      <dgm:t>
        <a:bodyPr/>
        <a:lstStyle/>
        <a:p>
          <a:r>
            <a:rPr lang="en-US" sz="1600"/>
            <a:t>Are there enough PHNs being produced?</a:t>
          </a:r>
        </a:p>
      </dgm:t>
    </dgm:pt>
    <dgm:pt modelId="{671732E1-7989-4EFA-9006-44212BA0DD41}" type="parTrans" cxnId="{673BC37B-75A8-47F2-8B07-FF8FB280C0B4}">
      <dgm:prSet/>
      <dgm:spPr/>
      <dgm:t>
        <a:bodyPr/>
        <a:lstStyle/>
        <a:p>
          <a:endParaRPr lang="en-US" sz="2000"/>
        </a:p>
      </dgm:t>
    </dgm:pt>
    <dgm:pt modelId="{338133E6-AE0E-41B3-850A-6834AE8D3DDC}" type="sibTrans" cxnId="{673BC37B-75A8-47F2-8B07-FF8FB280C0B4}">
      <dgm:prSet/>
      <dgm:spPr/>
      <dgm:t>
        <a:bodyPr/>
        <a:lstStyle/>
        <a:p>
          <a:endParaRPr lang="en-US" sz="2000"/>
        </a:p>
      </dgm:t>
    </dgm:pt>
    <dgm:pt modelId="{91722AA0-15B0-4219-A7D8-88B30CB6DC26}">
      <dgm:prSet custT="1"/>
      <dgm:spPr>
        <a:solidFill>
          <a:schemeClr val="accent4">
            <a:lumMod val="75000"/>
          </a:schemeClr>
        </a:solidFill>
      </dgm:spPr>
      <dgm:t>
        <a:bodyPr/>
        <a:lstStyle/>
        <a:p>
          <a:r>
            <a:rPr lang="en-US" sz="2400" b="1"/>
            <a:t>Recruitment and Retention</a:t>
          </a:r>
          <a:endParaRPr lang="en-US" sz="2400"/>
        </a:p>
      </dgm:t>
    </dgm:pt>
    <dgm:pt modelId="{4DA87ABC-FF70-4567-96D1-A385A52BB00D}" type="parTrans" cxnId="{B0228C11-5B21-4CDF-A1A9-60203F5D7E1E}">
      <dgm:prSet/>
      <dgm:spPr/>
      <dgm:t>
        <a:bodyPr/>
        <a:lstStyle/>
        <a:p>
          <a:endParaRPr lang="en-US" sz="2000"/>
        </a:p>
      </dgm:t>
    </dgm:pt>
    <dgm:pt modelId="{916A1012-8EE5-4E76-9FB7-8D36A2E1B141}" type="sibTrans" cxnId="{B0228C11-5B21-4CDF-A1A9-60203F5D7E1E}">
      <dgm:prSet/>
      <dgm:spPr/>
      <dgm:t>
        <a:bodyPr/>
        <a:lstStyle/>
        <a:p>
          <a:endParaRPr lang="en-US" sz="2000"/>
        </a:p>
      </dgm:t>
    </dgm:pt>
    <dgm:pt modelId="{3A8ED24A-8B20-4EB8-9D1F-A0ADD993E7FD}">
      <dgm:prSet custT="1"/>
      <dgm:spPr>
        <a:solidFill>
          <a:schemeClr val="accent4">
            <a:lumMod val="20000"/>
            <a:lumOff val="80000"/>
            <a:alpha val="90000"/>
          </a:schemeClr>
        </a:solidFill>
      </dgm:spPr>
      <dgm:t>
        <a:bodyPr/>
        <a:lstStyle/>
        <a:p>
          <a:r>
            <a:rPr lang="en-US" sz="1600"/>
            <a:t>How can we attract more nurses to the field? </a:t>
          </a:r>
        </a:p>
      </dgm:t>
    </dgm:pt>
    <dgm:pt modelId="{64A67C73-BB0F-4E6F-A003-CD454DF22898}" type="parTrans" cxnId="{C7B4B637-3A73-4626-B066-5481CACB8314}">
      <dgm:prSet/>
      <dgm:spPr/>
      <dgm:t>
        <a:bodyPr/>
        <a:lstStyle/>
        <a:p>
          <a:endParaRPr lang="en-US" sz="2000"/>
        </a:p>
      </dgm:t>
    </dgm:pt>
    <dgm:pt modelId="{9C60A2FE-5763-4149-A282-C407621EB37B}" type="sibTrans" cxnId="{C7B4B637-3A73-4626-B066-5481CACB8314}">
      <dgm:prSet/>
      <dgm:spPr/>
      <dgm:t>
        <a:bodyPr/>
        <a:lstStyle/>
        <a:p>
          <a:endParaRPr lang="en-US" sz="2000"/>
        </a:p>
      </dgm:t>
    </dgm:pt>
    <dgm:pt modelId="{35C7F496-447B-4D3F-B106-1B12A99A1768}">
      <dgm:prSet custT="1"/>
      <dgm:spPr>
        <a:solidFill>
          <a:schemeClr val="accent4">
            <a:lumMod val="20000"/>
            <a:lumOff val="80000"/>
            <a:alpha val="90000"/>
          </a:schemeClr>
        </a:solidFill>
      </dgm:spPr>
      <dgm:t>
        <a:bodyPr/>
        <a:lstStyle/>
        <a:p>
          <a:r>
            <a:rPr lang="en-US" sz="1600" dirty="0"/>
            <a:t>What types of factors are associated with retaining PHNs? With turnover of PHNs?</a:t>
          </a:r>
        </a:p>
      </dgm:t>
    </dgm:pt>
    <dgm:pt modelId="{9F75A215-2DA7-43EF-883F-2E004D51E066}" type="parTrans" cxnId="{7647D185-C1EF-4B4C-A570-EF2C758C304E}">
      <dgm:prSet/>
      <dgm:spPr/>
      <dgm:t>
        <a:bodyPr/>
        <a:lstStyle/>
        <a:p>
          <a:endParaRPr lang="en-US" sz="2000"/>
        </a:p>
      </dgm:t>
    </dgm:pt>
    <dgm:pt modelId="{D9D1A091-1799-4BF1-9949-BAAED00268BB}" type="sibTrans" cxnId="{7647D185-C1EF-4B4C-A570-EF2C758C304E}">
      <dgm:prSet/>
      <dgm:spPr/>
      <dgm:t>
        <a:bodyPr/>
        <a:lstStyle/>
        <a:p>
          <a:endParaRPr lang="en-US" sz="2000"/>
        </a:p>
      </dgm:t>
    </dgm:pt>
    <dgm:pt modelId="{947B9AC2-0CCF-9F40-9066-18E142DDECD8}" type="pres">
      <dgm:prSet presAssocID="{444F9E7C-1F1D-4A8D-857D-F1604B51AAA2}" presName="Name0" presStyleCnt="0">
        <dgm:presLayoutVars>
          <dgm:dir/>
          <dgm:animLvl val="lvl"/>
          <dgm:resizeHandles val="exact"/>
        </dgm:presLayoutVars>
      </dgm:prSet>
      <dgm:spPr/>
    </dgm:pt>
    <dgm:pt modelId="{2D72AC80-8BBF-6C43-B6C7-ACBEF62E7DEC}" type="pres">
      <dgm:prSet presAssocID="{EB19E131-F8D6-4117-B7D5-F82656E09528}" presName="linNode" presStyleCnt="0"/>
      <dgm:spPr/>
    </dgm:pt>
    <dgm:pt modelId="{862B7C1A-93D8-9648-8B98-6E5E179AA813}" type="pres">
      <dgm:prSet presAssocID="{EB19E131-F8D6-4117-B7D5-F82656E09528}" presName="parentText" presStyleLbl="node1" presStyleIdx="0" presStyleCnt="6">
        <dgm:presLayoutVars>
          <dgm:chMax val="1"/>
          <dgm:bulletEnabled val="1"/>
        </dgm:presLayoutVars>
      </dgm:prSet>
      <dgm:spPr/>
    </dgm:pt>
    <dgm:pt modelId="{A3057105-3049-834F-8A35-DE86E554FAB0}" type="pres">
      <dgm:prSet presAssocID="{EB19E131-F8D6-4117-B7D5-F82656E09528}" presName="descendantText" presStyleLbl="alignAccFollowNode1" presStyleIdx="0" presStyleCnt="6">
        <dgm:presLayoutVars>
          <dgm:bulletEnabled val="1"/>
        </dgm:presLayoutVars>
      </dgm:prSet>
      <dgm:spPr/>
    </dgm:pt>
    <dgm:pt modelId="{171BF770-F1E3-A84B-BDB8-836298390A48}" type="pres">
      <dgm:prSet presAssocID="{845AD5EF-976D-49BA-AEFF-BE20202B674B}" presName="sp" presStyleCnt="0"/>
      <dgm:spPr/>
    </dgm:pt>
    <dgm:pt modelId="{DB7F0581-0757-0C42-8799-883797F7E577}" type="pres">
      <dgm:prSet presAssocID="{E9B55A73-EBEB-45EA-BCF4-DC226988DB54}" presName="linNode" presStyleCnt="0"/>
      <dgm:spPr/>
    </dgm:pt>
    <dgm:pt modelId="{AE6E04DB-CF02-CA45-AB1A-060C8B51F714}" type="pres">
      <dgm:prSet presAssocID="{E9B55A73-EBEB-45EA-BCF4-DC226988DB54}" presName="parentText" presStyleLbl="node1" presStyleIdx="1" presStyleCnt="6">
        <dgm:presLayoutVars>
          <dgm:chMax val="1"/>
          <dgm:bulletEnabled val="1"/>
        </dgm:presLayoutVars>
      </dgm:prSet>
      <dgm:spPr/>
    </dgm:pt>
    <dgm:pt modelId="{7A0EDD04-1D58-4A45-BB5E-23C73439F70C}" type="pres">
      <dgm:prSet presAssocID="{E9B55A73-EBEB-45EA-BCF4-DC226988DB54}" presName="descendantText" presStyleLbl="alignAccFollowNode1" presStyleIdx="1" presStyleCnt="6">
        <dgm:presLayoutVars>
          <dgm:bulletEnabled val="1"/>
        </dgm:presLayoutVars>
      </dgm:prSet>
      <dgm:spPr/>
    </dgm:pt>
    <dgm:pt modelId="{F2AB28E9-1D05-374D-87DA-BEF0AD749C46}" type="pres">
      <dgm:prSet presAssocID="{47A09F1F-3E46-42E8-896A-DA608B369A1A}" presName="sp" presStyleCnt="0"/>
      <dgm:spPr/>
    </dgm:pt>
    <dgm:pt modelId="{AA5AFD27-35B2-4141-B2EC-34FC35F2EBBF}" type="pres">
      <dgm:prSet presAssocID="{ED248C50-F0F9-45DE-BA4F-D53A116A8D8D}" presName="linNode" presStyleCnt="0"/>
      <dgm:spPr/>
    </dgm:pt>
    <dgm:pt modelId="{A849F4BA-1EAD-AB48-A450-6FF9838E3491}" type="pres">
      <dgm:prSet presAssocID="{ED248C50-F0F9-45DE-BA4F-D53A116A8D8D}" presName="parentText" presStyleLbl="node1" presStyleIdx="2" presStyleCnt="6">
        <dgm:presLayoutVars>
          <dgm:chMax val="1"/>
          <dgm:bulletEnabled val="1"/>
        </dgm:presLayoutVars>
      </dgm:prSet>
      <dgm:spPr/>
    </dgm:pt>
    <dgm:pt modelId="{1226CA8E-F136-4242-8224-4220685A43CE}" type="pres">
      <dgm:prSet presAssocID="{ED248C50-F0F9-45DE-BA4F-D53A116A8D8D}" presName="descendantText" presStyleLbl="alignAccFollowNode1" presStyleIdx="2" presStyleCnt="6">
        <dgm:presLayoutVars>
          <dgm:bulletEnabled val="1"/>
        </dgm:presLayoutVars>
      </dgm:prSet>
      <dgm:spPr/>
    </dgm:pt>
    <dgm:pt modelId="{6A87B325-339D-724B-93D7-6A25C3ABF52A}" type="pres">
      <dgm:prSet presAssocID="{AD0BEE7D-F131-4073-863E-5E4C925DC162}" presName="sp" presStyleCnt="0"/>
      <dgm:spPr/>
    </dgm:pt>
    <dgm:pt modelId="{7CD72454-5283-8B4B-A940-327DECD257C2}" type="pres">
      <dgm:prSet presAssocID="{7CC5E17A-E1DE-49DB-898C-3F034E24C9A2}" presName="linNode" presStyleCnt="0"/>
      <dgm:spPr/>
    </dgm:pt>
    <dgm:pt modelId="{76780E30-0C21-D54F-A5D8-21338B3C3456}" type="pres">
      <dgm:prSet presAssocID="{7CC5E17A-E1DE-49DB-898C-3F034E24C9A2}" presName="parentText" presStyleLbl="node1" presStyleIdx="3" presStyleCnt="6">
        <dgm:presLayoutVars>
          <dgm:chMax val="1"/>
          <dgm:bulletEnabled val="1"/>
        </dgm:presLayoutVars>
      </dgm:prSet>
      <dgm:spPr/>
    </dgm:pt>
    <dgm:pt modelId="{BBED42D5-ECCA-E24C-9F62-C02AD16E2E24}" type="pres">
      <dgm:prSet presAssocID="{7CC5E17A-E1DE-49DB-898C-3F034E24C9A2}" presName="descendantText" presStyleLbl="alignAccFollowNode1" presStyleIdx="3" presStyleCnt="6">
        <dgm:presLayoutVars>
          <dgm:bulletEnabled val="1"/>
        </dgm:presLayoutVars>
      </dgm:prSet>
      <dgm:spPr/>
    </dgm:pt>
    <dgm:pt modelId="{9C24E18B-0204-4142-8AB4-3A1A54BCFD03}" type="pres">
      <dgm:prSet presAssocID="{343466C5-988D-4798-AAE9-D209617C6216}" presName="sp" presStyleCnt="0"/>
      <dgm:spPr/>
    </dgm:pt>
    <dgm:pt modelId="{981D5674-8A19-9441-B658-AB8A0FA14372}" type="pres">
      <dgm:prSet presAssocID="{DEDBEFD7-4A4F-475E-A1F8-77167444993B}" presName="linNode" presStyleCnt="0"/>
      <dgm:spPr/>
    </dgm:pt>
    <dgm:pt modelId="{A3D0ABBC-AA97-E442-B02F-631CA4440783}" type="pres">
      <dgm:prSet presAssocID="{DEDBEFD7-4A4F-475E-A1F8-77167444993B}" presName="parentText" presStyleLbl="node1" presStyleIdx="4" presStyleCnt="6">
        <dgm:presLayoutVars>
          <dgm:chMax val="1"/>
          <dgm:bulletEnabled val="1"/>
        </dgm:presLayoutVars>
      </dgm:prSet>
      <dgm:spPr/>
    </dgm:pt>
    <dgm:pt modelId="{494D7739-EB5B-574F-8A60-4651EFACB62C}" type="pres">
      <dgm:prSet presAssocID="{DEDBEFD7-4A4F-475E-A1F8-77167444993B}" presName="descendantText" presStyleLbl="alignAccFollowNode1" presStyleIdx="4" presStyleCnt="6">
        <dgm:presLayoutVars>
          <dgm:bulletEnabled val="1"/>
        </dgm:presLayoutVars>
      </dgm:prSet>
      <dgm:spPr/>
    </dgm:pt>
    <dgm:pt modelId="{7636E7F3-A889-1B4D-9A22-970442DA430C}" type="pres">
      <dgm:prSet presAssocID="{6D20F8E0-F8B7-4E46-B12C-9486CF0A2E7F}" presName="sp" presStyleCnt="0"/>
      <dgm:spPr/>
    </dgm:pt>
    <dgm:pt modelId="{4A05712E-BD81-6447-9FDD-57A9D4198AB9}" type="pres">
      <dgm:prSet presAssocID="{91722AA0-15B0-4219-A7D8-88B30CB6DC26}" presName="linNode" presStyleCnt="0"/>
      <dgm:spPr/>
    </dgm:pt>
    <dgm:pt modelId="{F7474C33-CC2F-9D4F-B8CE-17D8C53C7BDD}" type="pres">
      <dgm:prSet presAssocID="{91722AA0-15B0-4219-A7D8-88B30CB6DC26}" presName="parentText" presStyleLbl="node1" presStyleIdx="5" presStyleCnt="6" custLinFactNeighborX="-108" custLinFactNeighborY="-4338">
        <dgm:presLayoutVars>
          <dgm:chMax val="1"/>
          <dgm:bulletEnabled val="1"/>
        </dgm:presLayoutVars>
      </dgm:prSet>
      <dgm:spPr/>
    </dgm:pt>
    <dgm:pt modelId="{A761D62F-67DA-AD49-B4A9-136DD389DFC9}" type="pres">
      <dgm:prSet presAssocID="{91722AA0-15B0-4219-A7D8-88B30CB6DC26}" presName="descendantText" presStyleLbl="alignAccFollowNode1" presStyleIdx="5" presStyleCnt="6" custScaleY="132424">
        <dgm:presLayoutVars>
          <dgm:bulletEnabled val="1"/>
        </dgm:presLayoutVars>
      </dgm:prSet>
      <dgm:spPr/>
    </dgm:pt>
  </dgm:ptLst>
  <dgm:cxnLst>
    <dgm:cxn modelId="{0B3BBB06-5C18-4B16-A94A-74E77EA00FEC}" srcId="{E9B55A73-EBEB-45EA-BCF4-DC226988DB54}" destId="{82607E7C-FFD5-45F2-83E3-DD342E6616A9}" srcOrd="0" destOrd="0" parTransId="{8C233484-1FE3-4F0B-A731-8127D8FE0498}" sibTransId="{00151B8A-FDAE-452C-BEE2-44FFCBB71F1D}"/>
    <dgm:cxn modelId="{B0228C11-5B21-4CDF-A1A9-60203F5D7E1E}" srcId="{444F9E7C-1F1D-4A8D-857D-F1604B51AAA2}" destId="{91722AA0-15B0-4219-A7D8-88B30CB6DC26}" srcOrd="5" destOrd="0" parTransId="{4DA87ABC-FF70-4567-96D1-A385A52BB00D}" sibTransId="{916A1012-8EE5-4E76-9FB7-8D36A2E1B141}"/>
    <dgm:cxn modelId="{CC9A2115-F42A-DC43-A6C9-423C2293DE25}" type="presOf" srcId="{3A8ED24A-8B20-4EB8-9D1F-A0ADD993E7FD}" destId="{A761D62F-67DA-AD49-B4A9-136DD389DFC9}" srcOrd="0" destOrd="0" presId="urn:microsoft.com/office/officeart/2005/8/layout/vList5"/>
    <dgm:cxn modelId="{A7C1751F-2430-B940-9367-E67C57E2EC97}" type="presOf" srcId="{ED248C50-F0F9-45DE-BA4F-D53A116A8D8D}" destId="{A849F4BA-1EAD-AB48-A450-6FF9838E3491}" srcOrd="0" destOrd="0" presId="urn:microsoft.com/office/officeart/2005/8/layout/vList5"/>
    <dgm:cxn modelId="{09D6E120-B951-5745-B9D6-6F5DF7A70A4D}" type="presOf" srcId="{91722AA0-15B0-4219-A7D8-88B30CB6DC26}" destId="{F7474C33-CC2F-9D4F-B8CE-17D8C53C7BDD}" srcOrd="0" destOrd="0" presId="urn:microsoft.com/office/officeart/2005/8/layout/vList5"/>
    <dgm:cxn modelId="{ACCA1F27-307A-4B53-9D4D-04471365F347}" srcId="{ED248C50-F0F9-45DE-BA4F-D53A116A8D8D}" destId="{11D6ABD8-6B60-4368-8ED4-F0577B87F889}" srcOrd="1" destOrd="0" parTransId="{E815A550-5C7B-4012-99F6-88B29289B693}" sibTransId="{7513C6F0-7BC3-4D90-AC2B-CA18C2AE218B}"/>
    <dgm:cxn modelId="{AF049A2B-4FB7-D24C-B1D0-AA53792608DF}" type="presOf" srcId="{E9B55A73-EBEB-45EA-BCF4-DC226988DB54}" destId="{AE6E04DB-CF02-CA45-AB1A-060C8B51F714}" srcOrd="0" destOrd="0" presId="urn:microsoft.com/office/officeart/2005/8/layout/vList5"/>
    <dgm:cxn modelId="{C7B4B637-3A73-4626-B066-5481CACB8314}" srcId="{91722AA0-15B0-4219-A7D8-88B30CB6DC26}" destId="{3A8ED24A-8B20-4EB8-9D1F-A0ADD993E7FD}" srcOrd="0" destOrd="0" parTransId="{64A67C73-BB0F-4E6F-A003-CD454DF22898}" sibTransId="{9C60A2FE-5763-4149-A282-C407621EB37B}"/>
    <dgm:cxn modelId="{F6CFA338-819C-48C6-BFB4-B011BF7D3367}" srcId="{444F9E7C-1F1D-4A8D-857D-F1604B51AAA2}" destId="{EB19E131-F8D6-4117-B7D5-F82656E09528}" srcOrd="0" destOrd="0" parTransId="{D3A0DA19-C971-47E9-85F9-FE12D146F850}" sibTransId="{845AD5EF-976D-49BA-AEFF-BE20202B674B}"/>
    <dgm:cxn modelId="{B5EACF47-8F3D-8F4B-B9FE-DD6BBE878884}" type="presOf" srcId="{444F9E7C-1F1D-4A8D-857D-F1604B51AAA2}" destId="{947B9AC2-0CCF-9F40-9066-18E142DDECD8}" srcOrd="0" destOrd="0" presId="urn:microsoft.com/office/officeart/2005/8/layout/vList5"/>
    <dgm:cxn modelId="{80B1E84C-773F-419E-8E1F-F95573F3B5DB}" srcId="{444F9E7C-1F1D-4A8D-857D-F1604B51AAA2}" destId="{ED248C50-F0F9-45DE-BA4F-D53A116A8D8D}" srcOrd="2" destOrd="0" parTransId="{4DABE21A-44B0-4948-9728-55447005496C}" sibTransId="{AD0BEE7D-F131-4073-863E-5E4C925DC162}"/>
    <dgm:cxn modelId="{A8118E4D-E565-9147-9454-49DD10B1827C}" type="presOf" srcId="{35C7F496-447B-4D3F-B106-1B12A99A1768}" destId="{A761D62F-67DA-AD49-B4A9-136DD389DFC9}" srcOrd="0" destOrd="1" presId="urn:microsoft.com/office/officeart/2005/8/layout/vList5"/>
    <dgm:cxn modelId="{5AE0AF73-EC18-6842-97D2-B09F99973F23}" type="presOf" srcId="{7E5DAD62-DFD1-44A0-8A3F-874A6EE7C96D}" destId="{A3057105-3049-834F-8A35-DE86E554FAB0}" srcOrd="0" destOrd="0" presId="urn:microsoft.com/office/officeart/2005/8/layout/vList5"/>
    <dgm:cxn modelId="{5ED47F55-E748-C241-99E6-17EB807C218F}" type="presOf" srcId="{EA99DD6E-A459-45C6-B4D1-C85F5AFA1FF3}" destId="{BBED42D5-ECCA-E24C-9F62-C02AD16E2E24}" srcOrd="0" destOrd="0" presId="urn:microsoft.com/office/officeart/2005/8/layout/vList5"/>
    <dgm:cxn modelId="{C37EFB55-C5C3-4E45-BD05-23FC64615D55}" srcId="{444F9E7C-1F1D-4A8D-857D-F1604B51AAA2}" destId="{DEDBEFD7-4A4F-475E-A1F8-77167444993B}" srcOrd="4" destOrd="0" parTransId="{B94ECF2D-13F3-4482-A01D-0A45CA2BB9DA}" sibTransId="{6D20F8E0-F8B7-4E46-B12C-9486CF0A2E7F}"/>
    <dgm:cxn modelId="{DA098156-9B93-4B4E-8E41-450EF3447809}" type="presOf" srcId="{7CC5E17A-E1DE-49DB-898C-3F034E24C9A2}" destId="{76780E30-0C21-D54F-A5D8-21338B3C3456}" srcOrd="0" destOrd="0" presId="urn:microsoft.com/office/officeart/2005/8/layout/vList5"/>
    <dgm:cxn modelId="{0578D376-8A73-DC47-B3AD-B3515E2B0899}" type="presOf" srcId="{82607E7C-FFD5-45F2-83E3-DD342E6616A9}" destId="{7A0EDD04-1D58-4A45-BB5E-23C73439F70C}" srcOrd="0" destOrd="0" presId="urn:microsoft.com/office/officeart/2005/8/layout/vList5"/>
    <dgm:cxn modelId="{8B6DA47B-C9F3-8B4C-A364-F9EAE22FE814}" type="presOf" srcId="{57997E67-30B9-4062-BE54-2C603F5B74A7}" destId="{1226CA8E-F136-4242-8224-4220685A43CE}" srcOrd="0" destOrd="0" presId="urn:microsoft.com/office/officeart/2005/8/layout/vList5"/>
    <dgm:cxn modelId="{673BC37B-75A8-47F2-8B07-FF8FB280C0B4}" srcId="{DEDBEFD7-4A4F-475E-A1F8-77167444993B}" destId="{7F242ECD-2BE1-4C8F-A743-B65C9AADBC02}" srcOrd="0" destOrd="0" parTransId="{671732E1-7989-4EFA-9006-44212BA0DD41}" sibTransId="{338133E6-AE0E-41B3-850A-6834AE8D3DDC}"/>
    <dgm:cxn modelId="{28CF9483-B6F5-4187-881E-8722814F03A8}" srcId="{ED248C50-F0F9-45DE-BA4F-D53A116A8D8D}" destId="{57997E67-30B9-4062-BE54-2C603F5B74A7}" srcOrd="0" destOrd="0" parTransId="{3B5269DF-7BF4-4038-A9AE-2CBC101F6ECE}" sibTransId="{1AABE348-3F95-45FE-B317-98A0B8BABAA3}"/>
    <dgm:cxn modelId="{7647D185-C1EF-4B4C-A570-EF2C758C304E}" srcId="{91722AA0-15B0-4219-A7D8-88B30CB6DC26}" destId="{35C7F496-447B-4D3F-B106-1B12A99A1768}" srcOrd="1" destOrd="0" parTransId="{9F75A215-2DA7-43EF-883F-2E004D51E066}" sibTransId="{D9D1A091-1799-4BF1-9949-BAAED00268BB}"/>
    <dgm:cxn modelId="{A4925D8D-3168-4913-AD30-32BEF68B77FC}" srcId="{7CC5E17A-E1DE-49DB-898C-3F034E24C9A2}" destId="{F1C1154F-8146-4B46-8C29-638CBBBA5FE6}" srcOrd="1" destOrd="0" parTransId="{993E8A58-85EF-4400-BD65-AAD08E5E255E}" sibTransId="{1B7361E0-051F-42FE-9B15-225AE6B69B44}"/>
    <dgm:cxn modelId="{A0D4E299-6EB5-E24E-91ED-5C87C9A2549E}" type="presOf" srcId="{F1C1154F-8146-4B46-8C29-638CBBBA5FE6}" destId="{BBED42D5-ECCA-E24C-9F62-C02AD16E2E24}" srcOrd="0" destOrd="1" presId="urn:microsoft.com/office/officeart/2005/8/layout/vList5"/>
    <dgm:cxn modelId="{5720878A-1047-9F4C-8A23-F7B816AC1127}" type="presOf" srcId="{7F242ECD-2BE1-4C8F-A743-B65C9AADBC02}" destId="{494D7739-EB5B-574F-8A60-4651EFACB62C}" srcOrd="0" destOrd="0" presId="urn:microsoft.com/office/officeart/2005/8/layout/vList5"/>
    <dgm:cxn modelId="{C16DCEAE-5E77-4902-8ED7-1A29CBA73A59}" srcId="{7CC5E17A-E1DE-49DB-898C-3F034E24C9A2}" destId="{EA99DD6E-A459-45C6-B4D1-C85F5AFA1FF3}" srcOrd="0" destOrd="0" parTransId="{80C309B9-244C-4CF9-818E-B04A7102100C}" sibTransId="{21B8C417-5F08-4CA8-935A-4889C44E97AF}"/>
    <dgm:cxn modelId="{16CEADC4-1667-234E-B891-3304540DC8DC}" type="presOf" srcId="{11D6ABD8-6B60-4368-8ED4-F0577B87F889}" destId="{1226CA8E-F136-4242-8224-4220685A43CE}" srcOrd="0" destOrd="1" presId="urn:microsoft.com/office/officeart/2005/8/layout/vList5"/>
    <dgm:cxn modelId="{6E98EBE5-5FB9-408D-BE2B-D5DA5831BFAC}" srcId="{444F9E7C-1F1D-4A8D-857D-F1604B51AAA2}" destId="{E9B55A73-EBEB-45EA-BCF4-DC226988DB54}" srcOrd="1" destOrd="0" parTransId="{58B02B38-DD7D-4185-AB2F-16BBD796669A}" sibTransId="{47A09F1F-3E46-42E8-896A-DA608B369A1A}"/>
    <dgm:cxn modelId="{B86469F7-3839-4C4A-A3BD-3E247E1712C9}" srcId="{EB19E131-F8D6-4117-B7D5-F82656E09528}" destId="{7E5DAD62-DFD1-44A0-8A3F-874A6EE7C96D}" srcOrd="0" destOrd="0" parTransId="{DB2A2B85-71D5-40AD-ADBC-CDAC9092E2BB}" sibTransId="{B6411079-BCCA-47AD-946F-FD04C857022C}"/>
    <dgm:cxn modelId="{97174BDC-56DA-2949-96A4-F88A9812885B}" type="presOf" srcId="{EB19E131-F8D6-4117-B7D5-F82656E09528}" destId="{862B7C1A-93D8-9648-8B98-6E5E179AA813}" srcOrd="0" destOrd="0" presId="urn:microsoft.com/office/officeart/2005/8/layout/vList5"/>
    <dgm:cxn modelId="{E2F158FC-5A8E-4652-9F88-2103467EAAA2}" srcId="{444F9E7C-1F1D-4A8D-857D-F1604B51AAA2}" destId="{7CC5E17A-E1DE-49DB-898C-3F034E24C9A2}" srcOrd="3" destOrd="0" parTransId="{41579F38-DF8D-4F60-8A3B-BC4150B82A3B}" sibTransId="{343466C5-988D-4798-AAE9-D209617C6216}"/>
    <dgm:cxn modelId="{0FE5E4FF-223C-A248-819A-8868540C37BC}" type="presOf" srcId="{DEDBEFD7-4A4F-475E-A1F8-77167444993B}" destId="{A3D0ABBC-AA97-E442-B02F-631CA4440783}" srcOrd="0" destOrd="0" presId="urn:microsoft.com/office/officeart/2005/8/layout/vList5"/>
    <dgm:cxn modelId="{2287FA6A-D7BA-024F-9552-E3819B8F3AC0}" type="presParOf" srcId="{947B9AC2-0CCF-9F40-9066-18E142DDECD8}" destId="{2D72AC80-8BBF-6C43-B6C7-ACBEF62E7DEC}" srcOrd="0" destOrd="0" presId="urn:microsoft.com/office/officeart/2005/8/layout/vList5"/>
    <dgm:cxn modelId="{75557671-2C34-7A47-A17C-DBCF7CD0C06C}" type="presParOf" srcId="{2D72AC80-8BBF-6C43-B6C7-ACBEF62E7DEC}" destId="{862B7C1A-93D8-9648-8B98-6E5E179AA813}" srcOrd="0" destOrd="0" presId="urn:microsoft.com/office/officeart/2005/8/layout/vList5"/>
    <dgm:cxn modelId="{194E2E9F-AF6A-8347-B152-7E351C41BB3D}" type="presParOf" srcId="{2D72AC80-8BBF-6C43-B6C7-ACBEF62E7DEC}" destId="{A3057105-3049-834F-8A35-DE86E554FAB0}" srcOrd="1" destOrd="0" presId="urn:microsoft.com/office/officeart/2005/8/layout/vList5"/>
    <dgm:cxn modelId="{A5274DE8-46D4-A447-A29D-B1A04246508A}" type="presParOf" srcId="{947B9AC2-0CCF-9F40-9066-18E142DDECD8}" destId="{171BF770-F1E3-A84B-BDB8-836298390A48}" srcOrd="1" destOrd="0" presId="urn:microsoft.com/office/officeart/2005/8/layout/vList5"/>
    <dgm:cxn modelId="{8BCA4137-6708-3F43-98F1-DBF4DAF2F98C}" type="presParOf" srcId="{947B9AC2-0CCF-9F40-9066-18E142DDECD8}" destId="{DB7F0581-0757-0C42-8799-883797F7E577}" srcOrd="2" destOrd="0" presId="urn:microsoft.com/office/officeart/2005/8/layout/vList5"/>
    <dgm:cxn modelId="{F2CB22A8-2BD8-CB43-BEF1-022AE819D51F}" type="presParOf" srcId="{DB7F0581-0757-0C42-8799-883797F7E577}" destId="{AE6E04DB-CF02-CA45-AB1A-060C8B51F714}" srcOrd="0" destOrd="0" presId="urn:microsoft.com/office/officeart/2005/8/layout/vList5"/>
    <dgm:cxn modelId="{8A5ED9B9-14B8-BD4A-B873-907A2A8EE122}" type="presParOf" srcId="{DB7F0581-0757-0C42-8799-883797F7E577}" destId="{7A0EDD04-1D58-4A45-BB5E-23C73439F70C}" srcOrd="1" destOrd="0" presId="urn:microsoft.com/office/officeart/2005/8/layout/vList5"/>
    <dgm:cxn modelId="{D16ECB08-559A-4F47-942C-10657EDF3E00}" type="presParOf" srcId="{947B9AC2-0CCF-9F40-9066-18E142DDECD8}" destId="{F2AB28E9-1D05-374D-87DA-BEF0AD749C46}" srcOrd="3" destOrd="0" presId="urn:microsoft.com/office/officeart/2005/8/layout/vList5"/>
    <dgm:cxn modelId="{03CA2E97-5EBB-FB4D-AF4B-1F5C9850EC91}" type="presParOf" srcId="{947B9AC2-0CCF-9F40-9066-18E142DDECD8}" destId="{AA5AFD27-35B2-4141-B2EC-34FC35F2EBBF}" srcOrd="4" destOrd="0" presId="urn:microsoft.com/office/officeart/2005/8/layout/vList5"/>
    <dgm:cxn modelId="{B7798488-9170-7841-A35E-6023B925BDCB}" type="presParOf" srcId="{AA5AFD27-35B2-4141-B2EC-34FC35F2EBBF}" destId="{A849F4BA-1EAD-AB48-A450-6FF9838E3491}" srcOrd="0" destOrd="0" presId="urn:microsoft.com/office/officeart/2005/8/layout/vList5"/>
    <dgm:cxn modelId="{07B719B7-C0FB-D24E-98BC-B3101956F265}" type="presParOf" srcId="{AA5AFD27-35B2-4141-B2EC-34FC35F2EBBF}" destId="{1226CA8E-F136-4242-8224-4220685A43CE}" srcOrd="1" destOrd="0" presId="urn:microsoft.com/office/officeart/2005/8/layout/vList5"/>
    <dgm:cxn modelId="{6D002DA2-C108-CC48-A21C-9A64C465879E}" type="presParOf" srcId="{947B9AC2-0CCF-9F40-9066-18E142DDECD8}" destId="{6A87B325-339D-724B-93D7-6A25C3ABF52A}" srcOrd="5" destOrd="0" presId="urn:microsoft.com/office/officeart/2005/8/layout/vList5"/>
    <dgm:cxn modelId="{DE775CCD-119C-2049-A8B7-299582D97FDA}" type="presParOf" srcId="{947B9AC2-0CCF-9F40-9066-18E142DDECD8}" destId="{7CD72454-5283-8B4B-A940-327DECD257C2}" srcOrd="6" destOrd="0" presId="urn:microsoft.com/office/officeart/2005/8/layout/vList5"/>
    <dgm:cxn modelId="{CEC3D960-B35B-6649-A94D-B3624DE714AA}" type="presParOf" srcId="{7CD72454-5283-8B4B-A940-327DECD257C2}" destId="{76780E30-0C21-D54F-A5D8-21338B3C3456}" srcOrd="0" destOrd="0" presId="urn:microsoft.com/office/officeart/2005/8/layout/vList5"/>
    <dgm:cxn modelId="{B7053A23-BF76-524D-94E3-79D0FCEDB1B4}" type="presParOf" srcId="{7CD72454-5283-8B4B-A940-327DECD257C2}" destId="{BBED42D5-ECCA-E24C-9F62-C02AD16E2E24}" srcOrd="1" destOrd="0" presId="urn:microsoft.com/office/officeart/2005/8/layout/vList5"/>
    <dgm:cxn modelId="{749BA643-3C79-B14C-99EC-01596F65B4D0}" type="presParOf" srcId="{947B9AC2-0CCF-9F40-9066-18E142DDECD8}" destId="{9C24E18B-0204-4142-8AB4-3A1A54BCFD03}" srcOrd="7" destOrd="0" presId="urn:microsoft.com/office/officeart/2005/8/layout/vList5"/>
    <dgm:cxn modelId="{5379667E-7EE1-0A46-AFB6-CC1A0D9A6693}" type="presParOf" srcId="{947B9AC2-0CCF-9F40-9066-18E142DDECD8}" destId="{981D5674-8A19-9441-B658-AB8A0FA14372}" srcOrd="8" destOrd="0" presId="urn:microsoft.com/office/officeart/2005/8/layout/vList5"/>
    <dgm:cxn modelId="{B638B015-F5E8-8343-806E-B3EDA32B9885}" type="presParOf" srcId="{981D5674-8A19-9441-B658-AB8A0FA14372}" destId="{A3D0ABBC-AA97-E442-B02F-631CA4440783}" srcOrd="0" destOrd="0" presId="urn:microsoft.com/office/officeart/2005/8/layout/vList5"/>
    <dgm:cxn modelId="{C6324664-13FA-7B44-9BF8-6DB3590A0927}" type="presParOf" srcId="{981D5674-8A19-9441-B658-AB8A0FA14372}" destId="{494D7739-EB5B-574F-8A60-4651EFACB62C}" srcOrd="1" destOrd="0" presId="urn:microsoft.com/office/officeart/2005/8/layout/vList5"/>
    <dgm:cxn modelId="{005FC9CB-A3A3-9249-9A23-65B665A0716E}" type="presParOf" srcId="{947B9AC2-0CCF-9F40-9066-18E142DDECD8}" destId="{7636E7F3-A889-1B4D-9A22-970442DA430C}" srcOrd="9" destOrd="0" presId="urn:microsoft.com/office/officeart/2005/8/layout/vList5"/>
    <dgm:cxn modelId="{9EF4B512-A5FD-4C44-8AA0-3A42653791A2}" type="presParOf" srcId="{947B9AC2-0CCF-9F40-9066-18E142DDECD8}" destId="{4A05712E-BD81-6447-9FDD-57A9D4198AB9}" srcOrd="10" destOrd="0" presId="urn:microsoft.com/office/officeart/2005/8/layout/vList5"/>
    <dgm:cxn modelId="{D0B7F8B8-616C-7345-8D35-A27879B34B83}" type="presParOf" srcId="{4A05712E-BD81-6447-9FDD-57A9D4198AB9}" destId="{F7474C33-CC2F-9D4F-B8CE-17D8C53C7BDD}" srcOrd="0" destOrd="0" presId="urn:microsoft.com/office/officeart/2005/8/layout/vList5"/>
    <dgm:cxn modelId="{C1A3D356-92EC-9F49-88DC-E695BDECD248}" type="presParOf" srcId="{4A05712E-BD81-6447-9FDD-57A9D4198AB9}" destId="{A761D62F-67DA-AD49-B4A9-136DD389DF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956C20-901D-5F45-B7F8-6B4C2AE7BC9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FEE5C5E-7ED6-9F43-9FEF-49118FEB1DB1}">
      <dgm:prSet custT="1"/>
      <dgm:spPr>
        <a:solidFill>
          <a:schemeClr val="accent3">
            <a:lumMod val="75000"/>
          </a:schemeClr>
        </a:solidFill>
      </dgm:spPr>
      <dgm:t>
        <a:bodyPr/>
        <a:lstStyle/>
        <a:p>
          <a:pPr>
            <a:lnSpc>
              <a:spcPct val="100000"/>
            </a:lnSpc>
          </a:pPr>
          <a:r>
            <a:rPr lang="en-US" sz="2600" dirty="0"/>
            <a:t>PHNs in the </a:t>
          </a:r>
          <a:r>
            <a:rPr lang="en-US" sz="2600" b="1" dirty="0"/>
            <a:t>National Sample Survey of Registered Nurses</a:t>
          </a:r>
          <a:endParaRPr lang="en-US" sz="2600" dirty="0"/>
        </a:p>
      </dgm:t>
    </dgm:pt>
    <dgm:pt modelId="{BCC9D480-3B5D-1F43-B1F0-833BCB18FC87}" type="sibTrans" cxnId="{27E265AD-213E-C44B-B69D-507333A88A48}">
      <dgm:prSet/>
      <dgm:spPr/>
      <dgm:t>
        <a:bodyPr/>
        <a:lstStyle/>
        <a:p>
          <a:pPr>
            <a:lnSpc>
              <a:spcPct val="100000"/>
            </a:lnSpc>
          </a:pPr>
          <a:endParaRPr lang="en-US"/>
        </a:p>
      </dgm:t>
    </dgm:pt>
    <dgm:pt modelId="{270D420B-A52D-BC4D-A41E-4F3D69F580AE}" type="parTrans" cxnId="{27E265AD-213E-C44B-B69D-507333A88A48}">
      <dgm:prSet/>
      <dgm:spPr/>
      <dgm:t>
        <a:bodyPr/>
        <a:lstStyle/>
        <a:p>
          <a:pPr>
            <a:lnSpc>
              <a:spcPct val="100000"/>
            </a:lnSpc>
          </a:pPr>
          <a:endParaRPr lang="en-US"/>
        </a:p>
      </dgm:t>
    </dgm:pt>
    <dgm:pt modelId="{5FEDC516-0A4C-4E42-9AFB-F7B134CF250C}">
      <dgm:prSet custT="1"/>
      <dgm:spPr>
        <a:solidFill>
          <a:schemeClr val="accent1">
            <a:lumMod val="75000"/>
          </a:schemeClr>
        </a:solidFill>
      </dgm:spPr>
      <dgm:t>
        <a:bodyPr/>
        <a:lstStyle/>
        <a:p>
          <a:pPr>
            <a:lnSpc>
              <a:spcPct val="100000"/>
            </a:lnSpc>
          </a:pPr>
          <a:r>
            <a:rPr lang="en-US" sz="2600" b="1" dirty="0"/>
            <a:t>Drop</a:t>
          </a:r>
          <a:r>
            <a:rPr lang="en-US" sz="2600" dirty="0"/>
            <a:t> </a:t>
          </a:r>
          <a:r>
            <a:rPr lang="en-US" sz="2600" b="1" dirty="0"/>
            <a:t>among PHNs in governmental PH </a:t>
          </a:r>
          <a:r>
            <a:rPr lang="en-US" sz="2600" dirty="0"/>
            <a:t>settings over time (50% to 34%); school health more stable</a:t>
          </a:r>
        </a:p>
      </dgm:t>
    </dgm:pt>
    <dgm:pt modelId="{94517C51-0743-7B4E-9E90-AC67D660478C}" type="sibTrans" cxnId="{175EB2C8-24EC-1541-873E-EC997BAB4929}">
      <dgm:prSet/>
      <dgm:spPr/>
      <dgm:t>
        <a:bodyPr/>
        <a:lstStyle/>
        <a:p>
          <a:pPr>
            <a:lnSpc>
              <a:spcPct val="100000"/>
            </a:lnSpc>
          </a:pPr>
          <a:endParaRPr lang="en-US"/>
        </a:p>
      </dgm:t>
    </dgm:pt>
    <dgm:pt modelId="{4EE5187D-DF96-174A-A342-7419181D1BED}" type="parTrans" cxnId="{175EB2C8-24EC-1541-873E-EC997BAB4929}">
      <dgm:prSet/>
      <dgm:spPr/>
      <dgm:t>
        <a:bodyPr/>
        <a:lstStyle/>
        <a:p>
          <a:pPr>
            <a:lnSpc>
              <a:spcPct val="100000"/>
            </a:lnSpc>
          </a:pPr>
          <a:endParaRPr lang="en-US"/>
        </a:p>
      </dgm:t>
    </dgm:pt>
    <dgm:pt modelId="{A33C518B-5943-E945-9E27-EA7A906BE966}">
      <dgm:prSet custT="1"/>
      <dgm:spPr>
        <a:solidFill>
          <a:schemeClr val="accent6">
            <a:lumMod val="75000"/>
          </a:schemeClr>
        </a:solidFill>
      </dgm:spPr>
      <dgm:t>
        <a:bodyPr/>
        <a:lstStyle/>
        <a:p>
          <a:pPr>
            <a:lnSpc>
              <a:spcPct val="100000"/>
            </a:lnSpc>
          </a:pPr>
          <a:r>
            <a:rPr lang="en-US" sz="2600" b="1" dirty="0"/>
            <a:t>Training gaps </a:t>
          </a:r>
          <a:r>
            <a:rPr lang="en-US" sz="2600" b="0" dirty="0">
              <a:sym typeface="Wingdings" pitchFamily="2" charset="2"/>
            </a:rPr>
            <a:t> emergency preparedness; caring for populations with substance use disorders</a:t>
          </a:r>
          <a:endParaRPr lang="en-US" sz="2600" b="1" dirty="0"/>
        </a:p>
      </dgm:t>
    </dgm:pt>
    <dgm:pt modelId="{7015A6DD-4301-1E4D-A223-1A61E21F81EA}" type="sibTrans" cxnId="{A5ADD71D-3A73-D844-B92C-A99661DDB7BB}">
      <dgm:prSet/>
      <dgm:spPr/>
      <dgm:t>
        <a:bodyPr/>
        <a:lstStyle/>
        <a:p>
          <a:pPr>
            <a:lnSpc>
              <a:spcPct val="100000"/>
            </a:lnSpc>
          </a:pPr>
          <a:endParaRPr lang="en-US"/>
        </a:p>
      </dgm:t>
    </dgm:pt>
    <dgm:pt modelId="{76D02060-B06A-6C43-9C50-6ABFD938A296}" type="parTrans" cxnId="{A5ADD71D-3A73-D844-B92C-A99661DDB7BB}">
      <dgm:prSet/>
      <dgm:spPr/>
      <dgm:t>
        <a:bodyPr/>
        <a:lstStyle/>
        <a:p>
          <a:pPr>
            <a:lnSpc>
              <a:spcPct val="100000"/>
            </a:lnSpc>
          </a:pPr>
          <a:endParaRPr lang="en-US"/>
        </a:p>
      </dgm:t>
    </dgm:pt>
    <dgm:pt modelId="{2D14A435-4F98-EC4A-AFF8-05D3BE9FACA7}">
      <dgm:prSet custT="1"/>
      <dgm:spPr/>
      <dgm:t>
        <a:bodyPr/>
        <a:lstStyle/>
        <a:p>
          <a:pPr>
            <a:lnSpc>
              <a:spcPct val="100000"/>
            </a:lnSpc>
            <a:spcAft>
              <a:spcPts val="0"/>
            </a:spcAft>
          </a:pPr>
          <a:r>
            <a:rPr lang="en-US" sz="2400" b="1" dirty="0"/>
            <a:t>Slower increase </a:t>
          </a:r>
          <a:r>
            <a:rPr lang="en-US" sz="2400" dirty="0"/>
            <a:t>in salary– on average ~$19K less annually</a:t>
          </a:r>
        </a:p>
      </dgm:t>
    </dgm:pt>
    <dgm:pt modelId="{739A5B16-22F0-EE4E-892F-7A4B8C9AB5FE}" type="sibTrans" cxnId="{C29A01EF-1379-A840-8D72-A4222309613C}">
      <dgm:prSet/>
      <dgm:spPr/>
      <dgm:t>
        <a:bodyPr/>
        <a:lstStyle/>
        <a:p>
          <a:pPr>
            <a:lnSpc>
              <a:spcPct val="100000"/>
            </a:lnSpc>
          </a:pPr>
          <a:endParaRPr lang="en-US"/>
        </a:p>
      </dgm:t>
    </dgm:pt>
    <dgm:pt modelId="{9EF5B488-558B-DD4D-9ABB-AB8D0A934F86}" type="parTrans" cxnId="{C29A01EF-1379-A840-8D72-A4222309613C}">
      <dgm:prSet/>
      <dgm:spPr/>
      <dgm:t>
        <a:bodyPr/>
        <a:lstStyle/>
        <a:p>
          <a:pPr>
            <a:lnSpc>
              <a:spcPct val="100000"/>
            </a:lnSpc>
          </a:pPr>
          <a:endParaRPr lang="en-US"/>
        </a:p>
      </dgm:t>
    </dgm:pt>
    <dgm:pt modelId="{8BC6384F-099F-F643-B6E5-FA8E322B4E75}">
      <dgm:prSet custT="1"/>
      <dgm:spPr/>
      <dgm:t>
        <a:bodyPr/>
        <a:lstStyle/>
        <a:p>
          <a:pPr>
            <a:lnSpc>
              <a:spcPct val="100000"/>
            </a:lnSpc>
            <a:spcAft>
              <a:spcPts val="0"/>
            </a:spcAft>
          </a:pPr>
          <a:r>
            <a:rPr lang="en-US" sz="2400" b="1" dirty="0"/>
            <a:t>Less likely</a:t>
          </a:r>
          <a:r>
            <a:rPr lang="en-US" sz="2400" dirty="0"/>
            <a:t> to report being able to </a:t>
          </a:r>
          <a:r>
            <a:rPr lang="en-US" sz="2400" b="1" dirty="0"/>
            <a:t>practice to top of scope </a:t>
          </a:r>
          <a:endParaRPr lang="en-US" sz="2400" dirty="0"/>
        </a:p>
      </dgm:t>
    </dgm:pt>
    <dgm:pt modelId="{6B0A8533-60A9-CD47-AB4A-860404640D66}" type="sibTrans" cxnId="{AA03693D-B936-9341-989C-4111DC2966C8}">
      <dgm:prSet/>
      <dgm:spPr/>
      <dgm:t>
        <a:bodyPr/>
        <a:lstStyle/>
        <a:p>
          <a:pPr>
            <a:lnSpc>
              <a:spcPct val="100000"/>
            </a:lnSpc>
          </a:pPr>
          <a:endParaRPr lang="en-US"/>
        </a:p>
      </dgm:t>
    </dgm:pt>
    <dgm:pt modelId="{AB043447-A41B-A441-AA31-15C519682C8F}" type="parTrans" cxnId="{AA03693D-B936-9341-989C-4111DC2966C8}">
      <dgm:prSet/>
      <dgm:spPr/>
      <dgm:t>
        <a:bodyPr/>
        <a:lstStyle/>
        <a:p>
          <a:pPr>
            <a:lnSpc>
              <a:spcPct val="100000"/>
            </a:lnSpc>
          </a:pPr>
          <a:endParaRPr lang="en-US"/>
        </a:p>
      </dgm:t>
    </dgm:pt>
    <dgm:pt modelId="{7E376BEB-1C1D-864C-AE33-E3B2A2D3A3A4}">
      <dgm:prSet custT="1"/>
      <dgm:spPr>
        <a:solidFill>
          <a:schemeClr val="accent4">
            <a:lumMod val="50000"/>
          </a:schemeClr>
        </a:solidFill>
      </dgm:spPr>
      <dgm:t>
        <a:bodyPr/>
        <a:lstStyle/>
        <a:p>
          <a:pPr>
            <a:lnSpc>
              <a:spcPct val="100000"/>
            </a:lnSpc>
          </a:pPr>
          <a:r>
            <a:rPr lang="en-US" sz="2600" dirty="0"/>
            <a:t>Compared to other RNs</a:t>
          </a:r>
        </a:p>
      </dgm:t>
    </dgm:pt>
    <dgm:pt modelId="{8A513E66-EEC5-364E-B782-9242959EA0AE}" type="parTrans" cxnId="{995D098B-C5D7-A847-9DEE-84122BCB5DC5}">
      <dgm:prSet/>
      <dgm:spPr/>
      <dgm:t>
        <a:bodyPr/>
        <a:lstStyle/>
        <a:p>
          <a:pPr>
            <a:lnSpc>
              <a:spcPct val="100000"/>
            </a:lnSpc>
          </a:pPr>
          <a:endParaRPr lang="en-US"/>
        </a:p>
      </dgm:t>
    </dgm:pt>
    <dgm:pt modelId="{9A1E94DA-6B23-EF48-9B1B-07BD6DD13477}" type="sibTrans" cxnId="{995D098B-C5D7-A847-9DEE-84122BCB5DC5}">
      <dgm:prSet/>
      <dgm:spPr/>
      <dgm:t>
        <a:bodyPr/>
        <a:lstStyle/>
        <a:p>
          <a:pPr>
            <a:lnSpc>
              <a:spcPct val="100000"/>
            </a:lnSpc>
          </a:pPr>
          <a:endParaRPr lang="en-US"/>
        </a:p>
      </dgm:t>
    </dgm:pt>
    <dgm:pt modelId="{D7D68EC6-5382-ED46-9292-5C4731DFC992}">
      <dgm:prSet custT="1"/>
      <dgm:spPr/>
      <dgm:t>
        <a:bodyPr/>
        <a:lstStyle/>
        <a:p>
          <a:r>
            <a:rPr lang="en-US" sz="2600" dirty="0"/>
            <a:t>Many select </a:t>
          </a:r>
          <a:r>
            <a:rPr lang="en-US" sz="2600" b="1" dirty="0"/>
            <a:t>“other” when asked about activities</a:t>
          </a:r>
          <a:endParaRPr lang="en-US" sz="2600" dirty="0"/>
        </a:p>
      </dgm:t>
    </dgm:pt>
    <dgm:pt modelId="{3D1CAA1F-D4C6-E740-B7B7-31EE9DB99F16}" type="parTrans" cxnId="{1B224004-9EF7-4244-97AD-DE7C1E500116}">
      <dgm:prSet/>
      <dgm:spPr/>
      <dgm:t>
        <a:bodyPr/>
        <a:lstStyle/>
        <a:p>
          <a:endParaRPr lang="en-US"/>
        </a:p>
      </dgm:t>
    </dgm:pt>
    <dgm:pt modelId="{22118D45-1BFC-AB47-B435-0EA6D3AC391D}" type="sibTrans" cxnId="{1B224004-9EF7-4244-97AD-DE7C1E500116}">
      <dgm:prSet/>
      <dgm:spPr/>
      <dgm:t>
        <a:bodyPr/>
        <a:lstStyle/>
        <a:p>
          <a:endParaRPr lang="en-US"/>
        </a:p>
      </dgm:t>
    </dgm:pt>
    <dgm:pt modelId="{D12AF3DA-74F7-9546-AC7B-DFFC713392FC}">
      <dgm:prSet custT="1"/>
      <dgm:spPr/>
      <dgm:t>
        <a:bodyPr/>
        <a:lstStyle/>
        <a:p>
          <a:pPr>
            <a:lnSpc>
              <a:spcPct val="100000"/>
            </a:lnSpc>
            <a:spcAft>
              <a:spcPts val="0"/>
            </a:spcAft>
          </a:pPr>
          <a:r>
            <a:rPr lang="en-US" sz="2400" b="1" dirty="0"/>
            <a:t>More likely </a:t>
          </a:r>
          <a:r>
            <a:rPr lang="en-US" sz="2400" b="0" dirty="0"/>
            <a:t>to have </a:t>
          </a:r>
          <a:r>
            <a:rPr lang="en-US" sz="2400" b="1" dirty="0"/>
            <a:t>Master’s prior to RN </a:t>
          </a:r>
          <a:r>
            <a:rPr lang="en-US" sz="2400" b="0" dirty="0"/>
            <a:t>and </a:t>
          </a:r>
          <a:r>
            <a:rPr lang="en-US" sz="2400" b="1" dirty="0"/>
            <a:t>non-nursing Master’s</a:t>
          </a:r>
        </a:p>
      </dgm:t>
    </dgm:pt>
    <dgm:pt modelId="{4DB9ECF8-3110-234F-9B74-58DA57DBA727}" type="parTrans" cxnId="{FBAAD37C-3C5A-B34D-8631-0882C940BAEE}">
      <dgm:prSet/>
      <dgm:spPr/>
    </dgm:pt>
    <dgm:pt modelId="{78C86A07-5FB1-6A40-9769-910122C24330}" type="sibTrans" cxnId="{FBAAD37C-3C5A-B34D-8631-0882C940BAEE}">
      <dgm:prSet/>
      <dgm:spPr/>
    </dgm:pt>
    <dgm:pt modelId="{ECF856F0-F876-1342-B058-61DD1765073B}" type="pres">
      <dgm:prSet presAssocID="{C9956C20-901D-5F45-B7F8-6B4C2AE7BC9C}" presName="linear" presStyleCnt="0">
        <dgm:presLayoutVars>
          <dgm:animLvl val="lvl"/>
          <dgm:resizeHandles val="exact"/>
        </dgm:presLayoutVars>
      </dgm:prSet>
      <dgm:spPr/>
    </dgm:pt>
    <dgm:pt modelId="{A8B919D7-D39A-D54F-A3D8-C2F3939B2162}" type="pres">
      <dgm:prSet presAssocID="{3FEE5C5E-7ED6-9F43-9FEF-49118FEB1DB1}" presName="parentText" presStyleLbl="node1" presStyleIdx="0" presStyleCnt="5" custScaleY="54103" custLinFactNeighborX="0" custLinFactNeighborY="-47329">
        <dgm:presLayoutVars>
          <dgm:chMax val="0"/>
          <dgm:bulletEnabled val="1"/>
        </dgm:presLayoutVars>
      </dgm:prSet>
      <dgm:spPr/>
    </dgm:pt>
    <dgm:pt modelId="{7928FE5E-1B22-9840-9E0F-DAB98214A9AA}" type="pres">
      <dgm:prSet presAssocID="{BCC9D480-3B5D-1F43-B1F0-833BCB18FC87}" presName="spacer" presStyleCnt="0"/>
      <dgm:spPr/>
    </dgm:pt>
    <dgm:pt modelId="{4AF65ADF-5746-9442-B395-EDF2FCEFFB74}" type="pres">
      <dgm:prSet presAssocID="{5FEDC516-0A4C-4E42-9AFB-F7B134CF250C}" presName="parentText" presStyleLbl="node1" presStyleIdx="1" presStyleCnt="5" custScaleY="84760" custLinFactY="-3141" custLinFactNeighborY="-100000">
        <dgm:presLayoutVars>
          <dgm:chMax val="0"/>
          <dgm:bulletEnabled val="1"/>
        </dgm:presLayoutVars>
      </dgm:prSet>
      <dgm:spPr/>
    </dgm:pt>
    <dgm:pt modelId="{529AE80B-29E7-2247-A8DB-CA1E202B1603}" type="pres">
      <dgm:prSet presAssocID="{94517C51-0743-7B4E-9E90-AC67D660478C}" presName="spacer" presStyleCnt="0"/>
      <dgm:spPr/>
    </dgm:pt>
    <dgm:pt modelId="{4A1EBCC5-3300-6F47-956F-AAA5217F38F4}" type="pres">
      <dgm:prSet presAssocID="{D7D68EC6-5382-ED46-9292-5C4731DFC992}" presName="parentText" presStyleLbl="node1" presStyleIdx="2" presStyleCnt="5" custScaleY="55824" custLinFactY="-14754" custLinFactNeighborY="-100000">
        <dgm:presLayoutVars>
          <dgm:chMax val="0"/>
          <dgm:bulletEnabled val="1"/>
        </dgm:presLayoutVars>
      </dgm:prSet>
      <dgm:spPr/>
    </dgm:pt>
    <dgm:pt modelId="{0B4BBD8C-5230-0B46-B858-C63C4EBD5438}" type="pres">
      <dgm:prSet presAssocID="{22118D45-1BFC-AB47-B435-0EA6D3AC391D}" presName="spacer" presStyleCnt="0"/>
      <dgm:spPr/>
    </dgm:pt>
    <dgm:pt modelId="{E89D82EE-8138-C244-BEF8-979544C05E59}" type="pres">
      <dgm:prSet presAssocID="{A33C518B-5943-E945-9E27-EA7A906BE966}" presName="parentText" presStyleLbl="node1" presStyleIdx="3" presStyleCnt="5" custScaleY="79354" custLinFactY="-25760" custLinFactNeighborY="-100000">
        <dgm:presLayoutVars>
          <dgm:chMax val="0"/>
          <dgm:bulletEnabled val="1"/>
        </dgm:presLayoutVars>
      </dgm:prSet>
      <dgm:spPr/>
    </dgm:pt>
    <dgm:pt modelId="{97E9C569-CF33-8F4F-B8F8-FD1A9F3EE4E2}" type="pres">
      <dgm:prSet presAssocID="{7015A6DD-4301-1E4D-A223-1A61E21F81EA}" presName="spacer" presStyleCnt="0"/>
      <dgm:spPr/>
    </dgm:pt>
    <dgm:pt modelId="{CC5B44E2-F648-6F41-BA2F-7C9B6B1ED0E5}" type="pres">
      <dgm:prSet presAssocID="{7E376BEB-1C1D-864C-AE33-E3B2A2D3A3A4}" presName="parentText" presStyleLbl="node1" presStyleIdx="4" presStyleCnt="5" custScaleY="50321" custLinFactNeighborY="-54301">
        <dgm:presLayoutVars>
          <dgm:chMax val="0"/>
          <dgm:bulletEnabled val="1"/>
        </dgm:presLayoutVars>
      </dgm:prSet>
      <dgm:spPr/>
    </dgm:pt>
    <dgm:pt modelId="{E81360BF-6DBC-424C-91AE-ED1078E4BB32}" type="pres">
      <dgm:prSet presAssocID="{7E376BEB-1C1D-864C-AE33-E3B2A2D3A3A4}" presName="childText" presStyleLbl="revTx" presStyleIdx="0" presStyleCnt="1" custScaleY="77063" custLinFactNeighborX="0" custLinFactNeighborY="-39650">
        <dgm:presLayoutVars>
          <dgm:bulletEnabled val="1"/>
        </dgm:presLayoutVars>
      </dgm:prSet>
      <dgm:spPr/>
    </dgm:pt>
  </dgm:ptLst>
  <dgm:cxnLst>
    <dgm:cxn modelId="{1B224004-9EF7-4244-97AD-DE7C1E500116}" srcId="{C9956C20-901D-5F45-B7F8-6B4C2AE7BC9C}" destId="{D7D68EC6-5382-ED46-9292-5C4731DFC992}" srcOrd="2" destOrd="0" parTransId="{3D1CAA1F-D4C6-E740-B7B7-31EE9DB99F16}" sibTransId="{22118D45-1BFC-AB47-B435-0EA6D3AC391D}"/>
    <dgm:cxn modelId="{A5ADD71D-3A73-D844-B92C-A99661DDB7BB}" srcId="{C9956C20-901D-5F45-B7F8-6B4C2AE7BC9C}" destId="{A33C518B-5943-E945-9E27-EA7A906BE966}" srcOrd="3" destOrd="0" parTransId="{76D02060-B06A-6C43-9C50-6ABFD938A296}" sibTransId="{7015A6DD-4301-1E4D-A223-1A61E21F81EA}"/>
    <dgm:cxn modelId="{AA03693D-B936-9341-989C-4111DC2966C8}" srcId="{7E376BEB-1C1D-864C-AE33-E3B2A2D3A3A4}" destId="{8BC6384F-099F-F643-B6E5-FA8E322B4E75}" srcOrd="2" destOrd="0" parTransId="{AB043447-A41B-A441-AA31-15C519682C8F}" sibTransId="{6B0A8533-60A9-CD47-AB4A-860404640D66}"/>
    <dgm:cxn modelId="{526EC43F-8BBE-7442-9A2C-36B24F2DC82B}" type="presOf" srcId="{A33C518B-5943-E945-9E27-EA7A906BE966}" destId="{E89D82EE-8138-C244-BEF8-979544C05E59}" srcOrd="0" destOrd="0" presId="urn:microsoft.com/office/officeart/2005/8/layout/vList2"/>
    <dgm:cxn modelId="{5D7F4849-1C15-094D-81C9-76E39A6FA486}" type="presOf" srcId="{3FEE5C5E-7ED6-9F43-9FEF-49118FEB1DB1}" destId="{A8B919D7-D39A-D54F-A3D8-C2F3939B2162}" srcOrd="0" destOrd="0" presId="urn:microsoft.com/office/officeart/2005/8/layout/vList2"/>
    <dgm:cxn modelId="{BA7C806F-B469-BF4F-9BF0-51FA34264EEA}" type="presOf" srcId="{D7D68EC6-5382-ED46-9292-5C4731DFC992}" destId="{4A1EBCC5-3300-6F47-956F-AAA5217F38F4}" srcOrd="0" destOrd="0" presId="urn:microsoft.com/office/officeart/2005/8/layout/vList2"/>
    <dgm:cxn modelId="{ECEC4D7A-41C8-BB49-8A74-8FED24298DE3}" type="presOf" srcId="{C9956C20-901D-5F45-B7F8-6B4C2AE7BC9C}" destId="{ECF856F0-F876-1342-B058-61DD1765073B}" srcOrd="0" destOrd="0" presId="urn:microsoft.com/office/officeart/2005/8/layout/vList2"/>
    <dgm:cxn modelId="{FBAAD37C-3C5A-B34D-8631-0882C940BAEE}" srcId="{7E376BEB-1C1D-864C-AE33-E3B2A2D3A3A4}" destId="{D12AF3DA-74F7-9546-AC7B-DFFC713392FC}" srcOrd="0" destOrd="0" parTransId="{4DB9ECF8-3110-234F-9B74-58DA57DBA727}" sibTransId="{78C86A07-5FB1-6A40-9769-910122C24330}"/>
    <dgm:cxn modelId="{995D098B-C5D7-A847-9DEE-84122BCB5DC5}" srcId="{C9956C20-901D-5F45-B7F8-6B4C2AE7BC9C}" destId="{7E376BEB-1C1D-864C-AE33-E3B2A2D3A3A4}" srcOrd="4" destOrd="0" parTransId="{8A513E66-EEC5-364E-B782-9242959EA0AE}" sibTransId="{9A1E94DA-6B23-EF48-9B1B-07BD6DD13477}"/>
    <dgm:cxn modelId="{DF986EA3-DB8B-F24C-98A1-200A191DD596}" type="presOf" srcId="{5FEDC516-0A4C-4E42-9AFB-F7B134CF250C}" destId="{4AF65ADF-5746-9442-B395-EDF2FCEFFB74}" srcOrd="0" destOrd="0" presId="urn:microsoft.com/office/officeart/2005/8/layout/vList2"/>
    <dgm:cxn modelId="{27E265AD-213E-C44B-B69D-507333A88A48}" srcId="{C9956C20-901D-5F45-B7F8-6B4C2AE7BC9C}" destId="{3FEE5C5E-7ED6-9F43-9FEF-49118FEB1DB1}" srcOrd="0" destOrd="0" parTransId="{270D420B-A52D-BC4D-A41E-4F3D69F580AE}" sibTransId="{BCC9D480-3B5D-1F43-B1F0-833BCB18FC87}"/>
    <dgm:cxn modelId="{68D6B7B8-E279-284C-9461-DF4FB1B8C595}" type="presOf" srcId="{2D14A435-4F98-EC4A-AFF8-05D3BE9FACA7}" destId="{E81360BF-6DBC-424C-91AE-ED1078E4BB32}" srcOrd="0" destOrd="1" presId="urn:microsoft.com/office/officeart/2005/8/layout/vList2"/>
    <dgm:cxn modelId="{74DE49B9-EE5A-FC4C-806B-A3D72F1CC6CA}" type="presOf" srcId="{7E376BEB-1C1D-864C-AE33-E3B2A2D3A3A4}" destId="{CC5B44E2-F648-6F41-BA2F-7C9B6B1ED0E5}" srcOrd="0" destOrd="0" presId="urn:microsoft.com/office/officeart/2005/8/layout/vList2"/>
    <dgm:cxn modelId="{24B889E5-AB44-584C-B318-21B2DE4EE2D9}" type="presOf" srcId="{D12AF3DA-74F7-9546-AC7B-DFFC713392FC}" destId="{E81360BF-6DBC-424C-91AE-ED1078E4BB32}" srcOrd="0" destOrd="0" presId="urn:microsoft.com/office/officeart/2005/8/layout/vList2"/>
    <dgm:cxn modelId="{175EB2C8-24EC-1541-873E-EC997BAB4929}" srcId="{C9956C20-901D-5F45-B7F8-6B4C2AE7BC9C}" destId="{5FEDC516-0A4C-4E42-9AFB-F7B134CF250C}" srcOrd="1" destOrd="0" parTransId="{4EE5187D-DF96-174A-A342-7419181D1BED}" sibTransId="{94517C51-0743-7B4E-9E90-AC67D660478C}"/>
    <dgm:cxn modelId="{038F78E9-9C07-B844-ACAF-80866E16E8C3}" type="presOf" srcId="{8BC6384F-099F-F643-B6E5-FA8E322B4E75}" destId="{E81360BF-6DBC-424C-91AE-ED1078E4BB32}" srcOrd="0" destOrd="2" presId="urn:microsoft.com/office/officeart/2005/8/layout/vList2"/>
    <dgm:cxn modelId="{C29A01EF-1379-A840-8D72-A4222309613C}" srcId="{7E376BEB-1C1D-864C-AE33-E3B2A2D3A3A4}" destId="{2D14A435-4F98-EC4A-AFF8-05D3BE9FACA7}" srcOrd="1" destOrd="0" parTransId="{9EF5B488-558B-DD4D-9ABB-AB8D0A934F86}" sibTransId="{739A5B16-22F0-EE4E-892F-7A4B8C9AB5FE}"/>
    <dgm:cxn modelId="{6AB80953-F183-7442-8771-17E0B95F22F8}" type="presParOf" srcId="{ECF856F0-F876-1342-B058-61DD1765073B}" destId="{A8B919D7-D39A-D54F-A3D8-C2F3939B2162}" srcOrd="0" destOrd="0" presId="urn:microsoft.com/office/officeart/2005/8/layout/vList2"/>
    <dgm:cxn modelId="{BDD89F63-6A81-F84C-B98A-D52D849ACC4A}" type="presParOf" srcId="{ECF856F0-F876-1342-B058-61DD1765073B}" destId="{7928FE5E-1B22-9840-9E0F-DAB98214A9AA}" srcOrd="1" destOrd="0" presId="urn:microsoft.com/office/officeart/2005/8/layout/vList2"/>
    <dgm:cxn modelId="{97F57D1D-31B5-8B4A-B6B9-8B05E9166D48}" type="presParOf" srcId="{ECF856F0-F876-1342-B058-61DD1765073B}" destId="{4AF65ADF-5746-9442-B395-EDF2FCEFFB74}" srcOrd="2" destOrd="0" presId="urn:microsoft.com/office/officeart/2005/8/layout/vList2"/>
    <dgm:cxn modelId="{04B5A1BF-4090-8547-9E00-2D4FD133175A}" type="presParOf" srcId="{ECF856F0-F876-1342-B058-61DD1765073B}" destId="{529AE80B-29E7-2247-A8DB-CA1E202B1603}" srcOrd="3" destOrd="0" presId="urn:microsoft.com/office/officeart/2005/8/layout/vList2"/>
    <dgm:cxn modelId="{A3BE2A75-BCE7-E545-9EDC-88697F86B29C}" type="presParOf" srcId="{ECF856F0-F876-1342-B058-61DD1765073B}" destId="{4A1EBCC5-3300-6F47-956F-AAA5217F38F4}" srcOrd="4" destOrd="0" presId="urn:microsoft.com/office/officeart/2005/8/layout/vList2"/>
    <dgm:cxn modelId="{4F716F0E-9B2D-5548-ACFD-0C2B0AA4333A}" type="presParOf" srcId="{ECF856F0-F876-1342-B058-61DD1765073B}" destId="{0B4BBD8C-5230-0B46-B858-C63C4EBD5438}" srcOrd="5" destOrd="0" presId="urn:microsoft.com/office/officeart/2005/8/layout/vList2"/>
    <dgm:cxn modelId="{22329D43-058D-3947-89A6-A3C717AB30C0}" type="presParOf" srcId="{ECF856F0-F876-1342-B058-61DD1765073B}" destId="{E89D82EE-8138-C244-BEF8-979544C05E59}" srcOrd="6" destOrd="0" presId="urn:microsoft.com/office/officeart/2005/8/layout/vList2"/>
    <dgm:cxn modelId="{3E7766E3-03CC-B74D-8B5A-FA7F2FB73300}" type="presParOf" srcId="{ECF856F0-F876-1342-B058-61DD1765073B}" destId="{97E9C569-CF33-8F4F-B8F8-FD1A9F3EE4E2}" srcOrd="7" destOrd="0" presId="urn:microsoft.com/office/officeart/2005/8/layout/vList2"/>
    <dgm:cxn modelId="{452FB242-727F-D64C-ADA5-F87F130A283C}" type="presParOf" srcId="{ECF856F0-F876-1342-B058-61DD1765073B}" destId="{CC5B44E2-F648-6F41-BA2F-7C9B6B1ED0E5}" srcOrd="8" destOrd="0" presId="urn:microsoft.com/office/officeart/2005/8/layout/vList2"/>
    <dgm:cxn modelId="{EFB6575F-0EC9-CD44-A64D-D40E98937F85}" type="presParOf" srcId="{ECF856F0-F876-1342-B058-61DD1765073B}" destId="{E81360BF-6DBC-424C-91AE-ED1078E4BB32}" srcOrd="9"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A14858-05DE-4DE3-AA8B-C308C175EEF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F53980F-9452-4454-BA09-3A952085EC5A}">
      <dgm:prSet custT="1"/>
      <dgm:spPr/>
      <dgm:t>
        <a:bodyPr/>
        <a:lstStyle/>
        <a:p>
          <a:r>
            <a:rPr lang="en-US" sz="2000" dirty="0"/>
            <a:t>In thinking about this research that has been done, what do you think this could mean for public health nursing practice and/or public health leadership in general?</a:t>
          </a:r>
        </a:p>
      </dgm:t>
    </dgm:pt>
    <dgm:pt modelId="{304E53F4-4A44-424F-B482-F33A2812B40B}" type="parTrans" cxnId="{A192E918-DE16-48E2-91CE-398EF152C82D}">
      <dgm:prSet/>
      <dgm:spPr/>
      <dgm:t>
        <a:bodyPr/>
        <a:lstStyle/>
        <a:p>
          <a:endParaRPr lang="en-US"/>
        </a:p>
      </dgm:t>
    </dgm:pt>
    <dgm:pt modelId="{26523092-A043-408D-A72F-C2C38F38A4D6}" type="sibTrans" cxnId="{A192E918-DE16-48E2-91CE-398EF152C82D}">
      <dgm:prSet/>
      <dgm:spPr/>
      <dgm:t>
        <a:bodyPr/>
        <a:lstStyle/>
        <a:p>
          <a:endParaRPr lang="en-US"/>
        </a:p>
      </dgm:t>
    </dgm:pt>
    <dgm:pt modelId="{5E68C850-7081-441C-A6B4-C97C737B5DAC}">
      <dgm:prSet custT="1"/>
      <dgm:spPr/>
      <dgm:t>
        <a:bodyPr/>
        <a:lstStyle/>
        <a:p>
          <a:r>
            <a:rPr lang="en-US" sz="2000" dirty="0"/>
            <a:t>What questions does this information prompt?</a:t>
          </a:r>
        </a:p>
      </dgm:t>
    </dgm:pt>
    <dgm:pt modelId="{330801C9-D465-4707-9250-70EA40D2A8CD}" type="parTrans" cxnId="{DEF14959-3625-4977-A50D-080FF0996689}">
      <dgm:prSet/>
      <dgm:spPr/>
      <dgm:t>
        <a:bodyPr/>
        <a:lstStyle/>
        <a:p>
          <a:endParaRPr lang="en-US"/>
        </a:p>
      </dgm:t>
    </dgm:pt>
    <dgm:pt modelId="{644C5AD8-5C75-461D-BAEB-5B452F8B6C6E}" type="sibTrans" cxnId="{DEF14959-3625-4977-A50D-080FF0996689}">
      <dgm:prSet/>
      <dgm:spPr/>
      <dgm:t>
        <a:bodyPr/>
        <a:lstStyle/>
        <a:p>
          <a:endParaRPr lang="en-US"/>
        </a:p>
      </dgm:t>
    </dgm:pt>
    <dgm:pt modelId="{964657C4-6B19-41A6-8BF9-761B060F94EC}">
      <dgm:prSet custT="1"/>
      <dgm:spPr/>
      <dgm:t>
        <a:bodyPr/>
        <a:lstStyle/>
        <a:p>
          <a:r>
            <a:rPr lang="en-US" sz="2000" dirty="0"/>
            <a:t>What further research is needed? What is still missing?</a:t>
          </a:r>
        </a:p>
      </dgm:t>
    </dgm:pt>
    <dgm:pt modelId="{1BB10FC1-7A9E-4AAC-B9DA-89F0F14A300A}" type="parTrans" cxnId="{B3D6F9F3-0E3D-45F7-B280-335026EB9112}">
      <dgm:prSet/>
      <dgm:spPr/>
      <dgm:t>
        <a:bodyPr/>
        <a:lstStyle/>
        <a:p>
          <a:endParaRPr lang="en-US"/>
        </a:p>
      </dgm:t>
    </dgm:pt>
    <dgm:pt modelId="{D1F93BE3-AAD4-4B06-8AE2-04F0CBD9F308}" type="sibTrans" cxnId="{B3D6F9F3-0E3D-45F7-B280-335026EB9112}">
      <dgm:prSet/>
      <dgm:spPr/>
      <dgm:t>
        <a:bodyPr/>
        <a:lstStyle/>
        <a:p>
          <a:endParaRPr lang="en-US"/>
        </a:p>
      </dgm:t>
    </dgm:pt>
    <dgm:pt modelId="{F15308D0-37F7-4406-B0F9-5D8713538648}" type="pres">
      <dgm:prSet presAssocID="{D4A14858-05DE-4DE3-AA8B-C308C175EEF8}" presName="root" presStyleCnt="0">
        <dgm:presLayoutVars>
          <dgm:dir/>
          <dgm:resizeHandles val="exact"/>
        </dgm:presLayoutVars>
      </dgm:prSet>
      <dgm:spPr/>
    </dgm:pt>
    <dgm:pt modelId="{91551878-D30C-4187-AF24-503B2A3CECDB}" type="pres">
      <dgm:prSet presAssocID="{CF53980F-9452-4454-BA09-3A952085EC5A}" presName="compNode" presStyleCnt="0"/>
      <dgm:spPr/>
    </dgm:pt>
    <dgm:pt modelId="{F84E5360-4034-4BA3-AF7A-5341795DFEC3}" type="pres">
      <dgm:prSet presAssocID="{CF53980F-9452-4454-BA09-3A952085EC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72000F7B-F39B-48EE-AA9A-90DD2DE496E2}" type="pres">
      <dgm:prSet presAssocID="{CF53980F-9452-4454-BA09-3A952085EC5A}" presName="spaceRect" presStyleCnt="0"/>
      <dgm:spPr/>
    </dgm:pt>
    <dgm:pt modelId="{09B051EE-0038-4B8D-A5CB-423127DDE6F9}" type="pres">
      <dgm:prSet presAssocID="{CF53980F-9452-4454-BA09-3A952085EC5A}" presName="textRect" presStyleLbl="revTx" presStyleIdx="0" presStyleCnt="3" custScaleX="144748">
        <dgm:presLayoutVars>
          <dgm:chMax val="1"/>
          <dgm:chPref val="1"/>
        </dgm:presLayoutVars>
      </dgm:prSet>
      <dgm:spPr/>
    </dgm:pt>
    <dgm:pt modelId="{1BFDDA6F-3AAD-4A94-BC90-4DD8522772F2}" type="pres">
      <dgm:prSet presAssocID="{26523092-A043-408D-A72F-C2C38F38A4D6}" presName="sibTrans" presStyleCnt="0"/>
      <dgm:spPr/>
    </dgm:pt>
    <dgm:pt modelId="{44C481BA-8180-4586-829B-CD46FC97D76A}" type="pres">
      <dgm:prSet presAssocID="{5E68C850-7081-441C-A6B4-C97C737B5DAC}" presName="compNode" presStyleCnt="0"/>
      <dgm:spPr/>
    </dgm:pt>
    <dgm:pt modelId="{65A932FA-72BC-45AD-8337-3AE433B3AA6F}" type="pres">
      <dgm:prSet presAssocID="{5E68C850-7081-441C-A6B4-C97C737B5D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A8E8AE4E-5364-4DA9-AC09-39F3EC19B2A9}" type="pres">
      <dgm:prSet presAssocID="{5E68C850-7081-441C-A6B4-C97C737B5DAC}" presName="spaceRect" presStyleCnt="0"/>
      <dgm:spPr/>
    </dgm:pt>
    <dgm:pt modelId="{865EC546-9FE3-482B-A828-6F63892730CD}" type="pres">
      <dgm:prSet presAssocID="{5E68C850-7081-441C-A6B4-C97C737B5DAC}" presName="textRect" presStyleLbl="revTx" presStyleIdx="1" presStyleCnt="3">
        <dgm:presLayoutVars>
          <dgm:chMax val="1"/>
          <dgm:chPref val="1"/>
        </dgm:presLayoutVars>
      </dgm:prSet>
      <dgm:spPr/>
    </dgm:pt>
    <dgm:pt modelId="{4A3C3491-BC7F-4A44-B06E-2B9A4B0A779D}" type="pres">
      <dgm:prSet presAssocID="{644C5AD8-5C75-461D-BAEB-5B452F8B6C6E}" presName="sibTrans" presStyleCnt="0"/>
      <dgm:spPr/>
    </dgm:pt>
    <dgm:pt modelId="{E8DB820B-FA15-465D-93B8-692347FAE5B0}" type="pres">
      <dgm:prSet presAssocID="{964657C4-6B19-41A6-8BF9-761B060F94EC}" presName="compNode" presStyleCnt="0"/>
      <dgm:spPr/>
    </dgm:pt>
    <dgm:pt modelId="{98397CA3-D420-4F6B-BA00-945AAD4FF1C4}" type="pres">
      <dgm:prSet presAssocID="{964657C4-6B19-41A6-8BF9-761B060F94EC}" presName="iconRect" presStyleLbl="node1" presStyleIdx="2" presStyleCnt="3" custLinFactNeighborX="10785" custLinFactNeighborY="154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C6A47578-53C2-412F-AD04-962FB1752700}" type="pres">
      <dgm:prSet presAssocID="{964657C4-6B19-41A6-8BF9-761B060F94EC}" presName="spaceRect" presStyleCnt="0"/>
      <dgm:spPr/>
    </dgm:pt>
    <dgm:pt modelId="{98242CFA-ED44-4202-9B66-D7FDA78C99DE}" type="pres">
      <dgm:prSet presAssocID="{964657C4-6B19-41A6-8BF9-761B060F94EC}" presName="textRect" presStyleLbl="revTx" presStyleIdx="2" presStyleCnt="3" custLinFactNeighborX="4853" custLinFactNeighborY="1316">
        <dgm:presLayoutVars>
          <dgm:chMax val="1"/>
          <dgm:chPref val="1"/>
        </dgm:presLayoutVars>
      </dgm:prSet>
      <dgm:spPr/>
    </dgm:pt>
  </dgm:ptLst>
  <dgm:cxnLst>
    <dgm:cxn modelId="{A192E918-DE16-48E2-91CE-398EF152C82D}" srcId="{D4A14858-05DE-4DE3-AA8B-C308C175EEF8}" destId="{CF53980F-9452-4454-BA09-3A952085EC5A}" srcOrd="0" destOrd="0" parTransId="{304E53F4-4A44-424F-B482-F33A2812B40B}" sibTransId="{26523092-A043-408D-A72F-C2C38F38A4D6}"/>
    <dgm:cxn modelId="{DEF14959-3625-4977-A50D-080FF0996689}" srcId="{D4A14858-05DE-4DE3-AA8B-C308C175EEF8}" destId="{5E68C850-7081-441C-A6B4-C97C737B5DAC}" srcOrd="1" destOrd="0" parTransId="{330801C9-D465-4707-9250-70EA40D2A8CD}" sibTransId="{644C5AD8-5C75-461D-BAEB-5B452F8B6C6E}"/>
    <dgm:cxn modelId="{B58E728F-90FD-4C6B-9929-881BC2D3B252}" type="presOf" srcId="{CF53980F-9452-4454-BA09-3A952085EC5A}" destId="{09B051EE-0038-4B8D-A5CB-423127DDE6F9}" srcOrd="0" destOrd="0" presId="urn:microsoft.com/office/officeart/2018/2/layout/IconLabelList"/>
    <dgm:cxn modelId="{FF1F5D8E-A72A-4C90-96AA-676466D2DCCE}" type="presOf" srcId="{964657C4-6B19-41A6-8BF9-761B060F94EC}" destId="{98242CFA-ED44-4202-9B66-D7FDA78C99DE}" srcOrd="0" destOrd="0" presId="urn:microsoft.com/office/officeart/2018/2/layout/IconLabelList"/>
    <dgm:cxn modelId="{2EA5CFB5-04D7-45B7-82FB-7789230E3E5A}" type="presOf" srcId="{5E68C850-7081-441C-A6B4-C97C737B5DAC}" destId="{865EC546-9FE3-482B-A828-6F63892730CD}" srcOrd="0" destOrd="0" presId="urn:microsoft.com/office/officeart/2018/2/layout/IconLabelList"/>
    <dgm:cxn modelId="{B3D6F9F3-0E3D-45F7-B280-335026EB9112}" srcId="{D4A14858-05DE-4DE3-AA8B-C308C175EEF8}" destId="{964657C4-6B19-41A6-8BF9-761B060F94EC}" srcOrd="2" destOrd="0" parTransId="{1BB10FC1-7A9E-4AAC-B9DA-89F0F14A300A}" sibTransId="{D1F93BE3-AAD4-4B06-8AE2-04F0CBD9F308}"/>
    <dgm:cxn modelId="{1460F1FD-E527-431A-B018-EA0367C6E0BE}" type="presOf" srcId="{D4A14858-05DE-4DE3-AA8B-C308C175EEF8}" destId="{F15308D0-37F7-4406-B0F9-5D8713538648}" srcOrd="0" destOrd="0" presId="urn:microsoft.com/office/officeart/2018/2/layout/IconLabelList"/>
    <dgm:cxn modelId="{CA226A50-34FD-48CF-A880-D677FE88FD81}" type="presParOf" srcId="{F15308D0-37F7-4406-B0F9-5D8713538648}" destId="{91551878-D30C-4187-AF24-503B2A3CECDB}" srcOrd="0" destOrd="0" presId="urn:microsoft.com/office/officeart/2018/2/layout/IconLabelList"/>
    <dgm:cxn modelId="{5096E868-B474-4946-BE15-F8A6F9AF563D}" type="presParOf" srcId="{91551878-D30C-4187-AF24-503B2A3CECDB}" destId="{F84E5360-4034-4BA3-AF7A-5341795DFEC3}" srcOrd="0" destOrd="0" presId="urn:microsoft.com/office/officeart/2018/2/layout/IconLabelList"/>
    <dgm:cxn modelId="{D8C770CD-2930-4A6F-BE4C-D5571D717A31}" type="presParOf" srcId="{91551878-D30C-4187-AF24-503B2A3CECDB}" destId="{72000F7B-F39B-48EE-AA9A-90DD2DE496E2}" srcOrd="1" destOrd="0" presId="urn:microsoft.com/office/officeart/2018/2/layout/IconLabelList"/>
    <dgm:cxn modelId="{0EF57B7A-6C31-42A0-BA99-DAEC1FBC5361}" type="presParOf" srcId="{91551878-D30C-4187-AF24-503B2A3CECDB}" destId="{09B051EE-0038-4B8D-A5CB-423127DDE6F9}" srcOrd="2" destOrd="0" presId="urn:microsoft.com/office/officeart/2018/2/layout/IconLabelList"/>
    <dgm:cxn modelId="{75348E1B-1BAA-4F6E-AFF4-6A96C33C161B}" type="presParOf" srcId="{F15308D0-37F7-4406-B0F9-5D8713538648}" destId="{1BFDDA6F-3AAD-4A94-BC90-4DD8522772F2}" srcOrd="1" destOrd="0" presId="urn:microsoft.com/office/officeart/2018/2/layout/IconLabelList"/>
    <dgm:cxn modelId="{2D5F7F14-4122-44F0-B46C-D89259C18E26}" type="presParOf" srcId="{F15308D0-37F7-4406-B0F9-5D8713538648}" destId="{44C481BA-8180-4586-829B-CD46FC97D76A}" srcOrd="2" destOrd="0" presId="urn:microsoft.com/office/officeart/2018/2/layout/IconLabelList"/>
    <dgm:cxn modelId="{036AB033-42E9-4F47-8D66-CD6353FE851C}" type="presParOf" srcId="{44C481BA-8180-4586-829B-CD46FC97D76A}" destId="{65A932FA-72BC-45AD-8337-3AE433B3AA6F}" srcOrd="0" destOrd="0" presId="urn:microsoft.com/office/officeart/2018/2/layout/IconLabelList"/>
    <dgm:cxn modelId="{8E5234B0-EB75-421A-B2A0-4D9726BCF5C9}" type="presParOf" srcId="{44C481BA-8180-4586-829B-CD46FC97D76A}" destId="{A8E8AE4E-5364-4DA9-AC09-39F3EC19B2A9}" srcOrd="1" destOrd="0" presId="urn:microsoft.com/office/officeart/2018/2/layout/IconLabelList"/>
    <dgm:cxn modelId="{1C4C8B69-D28A-453F-B727-BB9788B34E52}" type="presParOf" srcId="{44C481BA-8180-4586-829B-CD46FC97D76A}" destId="{865EC546-9FE3-482B-A828-6F63892730CD}" srcOrd="2" destOrd="0" presId="urn:microsoft.com/office/officeart/2018/2/layout/IconLabelList"/>
    <dgm:cxn modelId="{858A215B-F5B3-4CA2-A6C1-4FC375A7EBC5}" type="presParOf" srcId="{F15308D0-37F7-4406-B0F9-5D8713538648}" destId="{4A3C3491-BC7F-4A44-B06E-2B9A4B0A779D}" srcOrd="3" destOrd="0" presId="urn:microsoft.com/office/officeart/2018/2/layout/IconLabelList"/>
    <dgm:cxn modelId="{5353909E-5AB2-44FB-995C-4B54A0091C6B}" type="presParOf" srcId="{F15308D0-37F7-4406-B0F9-5D8713538648}" destId="{E8DB820B-FA15-465D-93B8-692347FAE5B0}" srcOrd="4" destOrd="0" presId="urn:microsoft.com/office/officeart/2018/2/layout/IconLabelList"/>
    <dgm:cxn modelId="{E3A54F03-1DA2-430F-98D1-ADAE10D4FF08}" type="presParOf" srcId="{E8DB820B-FA15-465D-93B8-692347FAE5B0}" destId="{98397CA3-D420-4F6B-BA00-945AAD4FF1C4}" srcOrd="0" destOrd="0" presId="urn:microsoft.com/office/officeart/2018/2/layout/IconLabelList"/>
    <dgm:cxn modelId="{34B27B28-AE92-4D67-9E2E-BF32E077DCD9}" type="presParOf" srcId="{E8DB820B-FA15-465D-93B8-692347FAE5B0}" destId="{C6A47578-53C2-412F-AD04-962FB1752700}" srcOrd="1" destOrd="0" presId="urn:microsoft.com/office/officeart/2018/2/layout/IconLabelList"/>
    <dgm:cxn modelId="{CE56A74C-2F93-4C2A-A043-3B750489733B}" type="presParOf" srcId="{E8DB820B-FA15-465D-93B8-692347FAE5B0}" destId="{98242CFA-ED44-4202-9B66-D7FDA78C99D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57105-3049-834F-8A35-DE86E554FAB0}">
      <dsp:nvSpPr>
        <dsp:cNvPr id="0" name=""/>
        <dsp:cNvSpPr/>
      </dsp:nvSpPr>
      <dsp:spPr>
        <a:xfrm rot="5400000">
          <a:off x="7295991" y="-3171457"/>
          <a:ext cx="670180" cy="7182195"/>
        </a:xfrm>
        <a:prstGeom prst="round2SameRect">
          <a:avLst/>
        </a:prstGeom>
        <a:solidFill>
          <a:schemeClr val="accent3">
            <a:lumMod val="20000"/>
            <a:lumOff val="8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What does it look like when PHNs are working at the top of their practice?</a:t>
          </a:r>
        </a:p>
      </dsp:txBody>
      <dsp:txXfrm rot="-5400000">
        <a:off x="4039984" y="117265"/>
        <a:ext cx="7149480" cy="604750"/>
      </dsp:txXfrm>
    </dsp:sp>
    <dsp:sp modelId="{862B7C1A-93D8-9648-8B98-6E5E179AA813}">
      <dsp:nvSpPr>
        <dsp:cNvPr id="0" name=""/>
        <dsp:cNvSpPr/>
      </dsp:nvSpPr>
      <dsp:spPr>
        <a:xfrm>
          <a:off x="0" y="777"/>
          <a:ext cx="4039984" cy="837726"/>
        </a:xfrm>
        <a:prstGeom prst="roundRect">
          <a:avLst/>
        </a:prstGeom>
        <a:solidFill>
          <a:schemeClr val="accent3"/>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Defining the PHN role</a:t>
          </a:r>
          <a:endParaRPr lang="en-US" sz="2400" kern="1200"/>
        </a:p>
      </dsp:txBody>
      <dsp:txXfrm>
        <a:off x="40894" y="41671"/>
        <a:ext cx="3958196" cy="755938"/>
      </dsp:txXfrm>
    </dsp:sp>
    <dsp:sp modelId="{7A0EDD04-1D58-4A45-BB5E-23C73439F70C}">
      <dsp:nvSpPr>
        <dsp:cNvPr id="0" name=""/>
        <dsp:cNvSpPr/>
      </dsp:nvSpPr>
      <dsp:spPr>
        <a:xfrm rot="5400000">
          <a:off x="7295991" y="-2291844"/>
          <a:ext cx="670180" cy="7182195"/>
        </a:xfrm>
        <a:prstGeom prst="round2SameRect">
          <a:avLst/>
        </a:prstGeom>
        <a:solidFill>
          <a:schemeClr val="accent1">
            <a:lumMod val="40000"/>
            <a:lumOff val="60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How to help PHNs work to their highest scope of practice?</a:t>
          </a:r>
        </a:p>
      </dsp:txBody>
      <dsp:txXfrm rot="-5400000">
        <a:off x="4039984" y="996878"/>
        <a:ext cx="7149480" cy="604750"/>
      </dsp:txXfrm>
    </dsp:sp>
    <dsp:sp modelId="{AE6E04DB-CF02-CA45-AB1A-060C8B51F714}">
      <dsp:nvSpPr>
        <dsp:cNvPr id="0" name=""/>
        <dsp:cNvSpPr/>
      </dsp:nvSpPr>
      <dsp:spPr>
        <a:xfrm>
          <a:off x="0" y="880389"/>
          <a:ext cx="4039984" cy="837726"/>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Training</a:t>
          </a:r>
          <a:endParaRPr lang="en-US" sz="2400" kern="1200"/>
        </a:p>
      </dsp:txBody>
      <dsp:txXfrm>
        <a:off x="40894" y="921283"/>
        <a:ext cx="3958196" cy="755938"/>
      </dsp:txXfrm>
    </dsp:sp>
    <dsp:sp modelId="{1226CA8E-F136-4242-8224-4220685A43CE}">
      <dsp:nvSpPr>
        <dsp:cNvPr id="0" name=""/>
        <dsp:cNvSpPr/>
      </dsp:nvSpPr>
      <dsp:spPr>
        <a:xfrm rot="5400000">
          <a:off x="7295991" y="-1412232"/>
          <a:ext cx="670180" cy="7182195"/>
        </a:xfrm>
        <a:prstGeom prst="round2SameRect">
          <a:avLst/>
        </a:prstGeom>
        <a:solidFill>
          <a:schemeClr val="accent4">
            <a:lumMod val="20000"/>
            <a:lumOff val="80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How to best 'identify' PHNs in terms of their practice? </a:t>
          </a:r>
        </a:p>
        <a:p>
          <a:pPr marL="171450" lvl="1" indent="-171450" algn="l" defTabSz="711200">
            <a:lnSpc>
              <a:spcPct val="90000"/>
            </a:lnSpc>
            <a:spcBef>
              <a:spcPct val="0"/>
            </a:spcBef>
            <a:spcAft>
              <a:spcPct val="15000"/>
            </a:spcAft>
            <a:buChar char="•"/>
          </a:pPr>
          <a:r>
            <a:rPr lang="en-US" sz="1600" kern="1200" dirty="0"/>
            <a:t>How many are needed? Where? For what?</a:t>
          </a:r>
        </a:p>
      </dsp:txBody>
      <dsp:txXfrm rot="-5400000">
        <a:off x="4039984" y="1876490"/>
        <a:ext cx="7149480" cy="604750"/>
      </dsp:txXfrm>
    </dsp:sp>
    <dsp:sp modelId="{A849F4BA-1EAD-AB48-A450-6FF9838E3491}">
      <dsp:nvSpPr>
        <dsp:cNvPr id="0" name=""/>
        <dsp:cNvSpPr/>
      </dsp:nvSpPr>
      <dsp:spPr>
        <a:xfrm>
          <a:off x="0" y="1760002"/>
          <a:ext cx="4039984" cy="837726"/>
        </a:xfrm>
        <a:prstGeom prst="roundRect">
          <a:avLst/>
        </a:prstGeom>
        <a:solidFill>
          <a:schemeClr val="accent4"/>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Measurement</a:t>
          </a:r>
          <a:endParaRPr lang="en-US" sz="2400" kern="1200"/>
        </a:p>
      </dsp:txBody>
      <dsp:txXfrm>
        <a:off x="40894" y="1800896"/>
        <a:ext cx="3958196" cy="755938"/>
      </dsp:txXfrm>
    </dsp:sp>
    <dsp:sp modelId="{BBED42D5-ECCA-E24C-9F62-C02AD16E2E24}">
      <dsp:nvSpPr>
        <dsp:cNvPr id="0" name=""/>
        <dsp:cNvSpPr/>
      </dsp:nvSpPr>
      <dsp:spPr>
        <a:xfrm rot="5400000">
          <a:off x="7295991" y="-532620"/>
          <a:ext cx="670180" cy="7182195"/>
        </a:xfrm>
        <a:prstGeom prst="round2SameRect">
          <a:avLst/>
        </a:prstGeom>
        <a:solidFill>
          <a:schemeClr val="accent1">
            <a:lumMod val="40000"/>
            <a:lumOff val="60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Do they bring a return on investment? </a:t>
          </a:r>
        </a:p>
        <a:p>
          <a:pPr marL="171450" lvl="1" indent="-171450" algn="l" defTabSz="711200">
            <a:lnSpc>
              <a:spcPct val="90000"/>
            </a:lnSpc>
            <a:spcBef>
              <a:spcPct val="0"/>
            </a:spcBef>
            <a:spcAft>
              <a:spcPct val="15000"/>
            </a:spcAft>
            <a:buChar char="•"/>
          </a:pPr>
          <a:r>
            <a:rPr lang="en-US" sz="1600" kern="1200"/>
            <a:t>How to communicate their impact? </a:t>
          </a:r>
        </a:p>
      </dsp:txBody>
      <dsp:txXfrm rot="-5400000">
        <a:off x="4039984" y="2756102"/>
        <a:ext cx="7149480" cy="604750"/>
      </dsp:txXfrm>
    </dsp:sp>
    <dsp:sp modelId="{76780E30-0C21-D54F-A5D8-21338B3C3456}">
      <dsp:nvSpPr>
        <dsp:cNvPr id="0" name=""/>
        <dsp:cNvSpPr/>
      </dsp:nvSpPr>
      <dsp:spPr>
        <a:xfrm>
          <a:off x="0" y="2639614"/>
          <a:ext cx="4039984" cy="837726"/>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Impact</a:t>
          </a:r>
          <a:endParaRPr lang="en-US" sz="2400" kern="1200"/>
        </a:p>
      </dsp:txBody>
      <dsp:txXfrm>
        <a:off x="40894" y="2680508"/>
        <a:ext cx="3958196" cy="755938"/>
      </dsp:txXfrm>
    </dsp:sp>
    <dsp:sp modelId="{494D7739-EB5B-574F-8A60-4651EFACB62C}">
      <dsp:nvSpPr>
        <dsp:cNvPr id="0" name=""/>
        <dsp:cNvSpPr/>
      </dsp:nvSpPr>
      <dsp:spPr>
        <a:xfrm rot="5400000">
          <a:off x="7295991" y="346992"/>
          <a:ext cx="670180" cy="7182195"/>
        </a:xfrm>
        <a:prstGeom prst="round2SameRect">
          <a:avLst/>
        </a:prstGeom>
        <a:solidFill>
          <a:schemeClr val="accent3">
            <a:lumMod val="20000"/>
            <a:lumOff val="80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Are there enough PHNs being produced?</a:t>
          </a:r>
        </a:p>
      </dsp:txBody>
      <dsp:txXfrm rot="-5400000">
        <a:off x="4039984" y="3635715"/>
        <a:ext cx="7149480" cy="604750"/>
      </dsp:txXfrm>
    </dsp:sp>
    <dsp:sp modelId="{A3D0ABBC-AA97-E442-B02F-631CA4440783}">
      <dsp:nvSpPr>
        <dsp:cNvPr id="0" name=""/>
        <dsp:cNvSpPr/>
      </dsp:nvSpPr>
      <dsp:spPr>
        <a:xfrm>
          <a:off x="0" y="3519226"/>
          <a:ext cx="4039984" cy="837726"/>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Educating</a:t>
          </a:r>
          <a:endParaRPr lang="en-US" sz="2400" kern="1200"/>
        </a:p>
      </dsp:txBody>
      <dsp:txXfrm>
        <a:off x="40894" y="3560120"/>
        <a:ext cx="3958196" cy="755938"/>
      </dsp:txXfrm>
    </dsp:sp>
    <dsp:sp modelId="{A761D62F-67DA-AD49-B4A9-136DD389DFC9}">
      <dsp:nvSpPr>
        <dsp:cNvPr id="0" name=""/>
        <dsp:cNvSpPr/>
      </dsp:nvSpPr>
      <dsp:spPr>
        <a:xfrm rot="5400000">
          <a:off x="7179890" y="1254988"/>
          <a:ext cx="887480" cy="7175181"/>
        </a:xfrm>
        <a:prstGeom prst="round2SameRect">
          <a:avLst/>
        </a:prstGeom>
        <a:solidFill>
          <a:schemeClr val="accent4">
            <a:lumMod val="20000"/>
            <a:lumOff val="80000"/>
            <a:alpha val="9000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How can we attract more nurses to the field? </a:t>
          </a:r>
        </a:p>
        <a:p>
          <a:pPr marL="171450" lvl="1" indent="-171450" algn="l" defTabSz="711200">
            <a:lnSpc>
              <a:spcPct val="90000"/>
            </a:lnSpc>
            <a:spcBef>
              <a:spcPct val="0"/>
            </a:spcBef>
            <a:spcAft>
              <a:spcPct val="15000"/>
            </a:spcAft>
            <a:buChar char="•"/>
          </a:pPr>
          <a:r>
            <a:rPr lang="en-US" sz="1600" kern="1200" dirty="0"/>
            <a:t>What types of factors are associated with retaining PHNs? With turnover of PHNs?</a:t>
          </a:r>
        </a:p>
      </dsp:txBody>
      <dsp:txXfrm rot="-5400000">
        <a:off x="4036040" y="4442162"/>
        <a:ext cx="7131858" cy="800834"/>
      </dsp:txXfrm>
    </dsp:sp>
    <dsp:sp modelId="{F7474C33-CC2F-9D4F-B8CE-17D8C53C7BDD}">
      <dsp:nvSpPr>
        <dsp:cNvPr id="0" name=""/>
        <dsp:cNvSpPr/>
      </dsp:nvSpPr>
      <dsp:spPr>
        <a:xfrm>
          <a:off x="0" y="4387375"/>
          <a:ext cx="4036039" cy="837726"/>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Recruitment and Retention</a:t>
          </a:r>
          <a:endParaRPr lang="en-US" sz="2400" kern="1200"/>
        </a:p>
      </dsp:txBody>
      <dsp:txXfrm>
        <a:off x="40894" y="4428269"/>
        <a:ext cx="3954251" cy="755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919D7-D39A-D54F-A3D8-C2F3939B2162}">
      <dsp:nvSpPr>
        <dsp:cNvPr id="0" name=""/>
        <dsp:cNvSpPr/>
      </dsp:nvSpPr>
      <dsp:spPr>
        <a:xfrm>
          <a:off x="0" y="64292"/>
          <a:ext cx="11342449" cy="647564"/>
        </a:xfrm>
        <a:prstGeom prst="roundRect">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kern="1200" dirty="0"/>
            <a:t>PHNs in the </a:t>
          </a:r>
          <a:r>
            <a:rPr lang="en-US" sz="2600" b="1" kern="1200" dirty="0"/>
            <a:t>National Sample Survey of Registered Nurses</a:t>
          </a:r>
          <a:endParaRPr lang="en-US" sz="2600" kern="1200" dirty="0"/>
        </a:p>
      </dsp:txBody>
      <dsp:txXfrm>
        <a:off x="31611" y="95903"/>
        <a:ext cx="11279227" cy="584342"/>
      </dsp:txXfrm>
    </dsp:sp>
    <dsp:sp modelId="{4AF65ADF-5746-9442-B395-EDF2FCEFFB74}">
      <dsp:nvSpPr>
        <dsp:cNvPr id="0" name=""/>
        <dsp:cNvSpPr/>
      </dsp:nvSpPr>
      <dsp:spPr>
        <a:xfrm>
          <a:off x="0" y="761413"/>
          <a:ext cx="11342449" cy="1014500"/>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b="1" kern="1200" dirty="0"/>
            <a:t>Drop</a:t>
          </a:r>
          <a:r>
            <a:rPr lang="en-US" sz="2600" kern="1200" dirty="0"/>
            <a:t> </a:t>
          </a:r>
          <a:r>
            <a:rPr lang="en-US" sz="2600" b="1" kern="1200" dirty="0"/>
            <a:t>among PHNs in governmental PH </a:t>
          </a:r>
          <a:r>
            <a:rPr lang="en-US" sz="2600" kern="1200" dirty="0"/>
            <a:t>settings over time (50% to 34%); school health more stable</a:t>
          </a:r>
        </a:p>
      </dsp:txBody>
      <dsp:txXfrm>
        <a:off x="49524" y="810937"/>
        <a:ext cx="11243401" cy="915452"/>
      </dsp:txXfrm>
    </dsp:sp>
    <dsp:sp modelId="{4A1EBCC5-3300-6F47-956F-AAA5217F38F4}">
      <dsp:nvSpPr>
        <dsp:cNvPr id="0" name=""/>
        <dsp:cNvSpPr/>
      </dsp:nvSpPr>
      <dsp:spPr>
        <a:xfrm>
          <a:off x="0" y="1821057"/>
          <a:ext cx="11342449" cy="668163"/>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Many select </a:t>
          </a:r>
          <a:r>
            <a:rPr lang="en-US" sz="2600" b="1" kern="1200" dirty="0"/>
            <a:t>“other” when asked about activities</a:t>
          </a:r>
          <a:endParaRPr lang="en-US" sz="2600" kern="1200" dirty="0"/>
        </a:p>
      </dsp:txBody>
      <dsp:txXfrm>
        <a:off x="32617" y="1853674"/>
        <a:ext cx="11277215" cy="602929"/>
      </dsp:txXfrm>
    </dsp:sp>
    <dsp:sp modelId="{E89D82EE-8138-C244-BEF8-979544C05E59}">
      <dsp:nvSpPr>
        <dsp:cNvPr id="0" name=""/>
        <dsp:cNvSpPr/>
      </dsp:nvSpPr>
      <dsp:spPr>
        <a:xfrm>
          <a:off x="0" y="2541628"/>
          <a:ext cx="11342449" cy="949795"/>
        </a:xfrm>
        <a:prstGeom prst="round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b="1" kern="1200" dirty="0"/>
            <a:t>Training gaps </a:t>
          </a:r>
          <a:r>
            <a:rPr lang="en-US" sz="2600" b="0" kern="1200" dirty="0">
              <a:sym typeface="Wingdings" pitchFamily="2" charset="2"/>
            </a:rPr>
            <a:t> emergency preparedness; caring for populations with substance use disorders</a:t>
          </a:r>
          <a:endParaRPr lang="en-US" sz="2600" b="1" kern="1200" dirty="0"/>
        </a:p>
      </dsp:txBody>
      <dsp:txXfrm>
        <a:off x="46365" y="2587993"/>
        <a:ext cx="11249719" cy="857065"/>
      </dsp:txXfrm>
    </dsp:sp>
    <dsp:sp modelId="{CC5B44E2-F648-6F41-BA2F-7C9B6B1ED0E5}">
      <dsp:nvSpPr>
        <dsp:cNvPr id="0" name=""/>
        <dsp:cNvSpPr/>
      </dsp:nvSpPr>
      <dsp:spPr>
        <a:xfrm>
          <a:off x="0" y="3521218"/>
          <a:ext cx="11342449" cy="602297"/>
        </a:xfrm>
        <a:prstGeom prst="roundRect">
          <a:avLst/>
        </a:prstGeom>
        <a:solidFill>
          <a:schemeClr val="accent4">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kern="1200" dirty="0"/>
            <a:t>Compared to other RNs</a:t>
          </a:r>
        </a:p>
      </dsp:txBody>
      <dsp:txXfrm>
        <a:off x="29402" y="3550620"/>
        <a:ext cx="11283645" cy="543493"/>
      </dsp:txXfrm>
    </dsp:sp>
    <dsp:sp modelId="{E81360BF-6DBC-424C-91AE-ED1078E4BB32}">
      <dsp:nvSpPr>
        <dsp:cNvPr id="0" name=""/>
        <dsp:cNvSpPr/>
      </dsp:nvSpPr>
      <dsp:spPr>
        <a:xfrm>
          <a:off x="0" y="4295750"/>
          <a:ext cx="11342449" cy="91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123" tIns="30480" rIns="170688" bIns="30480" numCol="1" spcCol="1270" anchor="t" anchorCtr="0">
          <a:noAutofit/>
        </a:bodyPr>
        <a:lstStyle/>
        <a:p>
          <a:pPr marL="228600" lvl="1" indent="-228600" algn="l" defTabSz="1066800">
            <a:lnSpc>
              <a:spcPct val="100000"/>
            </a:lnSpc>
            <a:spcBef>
              <a:spcPct val="0"/>
            </a:spcBef>
            <a:spcAft>
              <a:spcPts val="0"/>
            </a:spcAft>
            <a:buChar char="•"/>
          </a:pPr>
          <a:r>
            <a:rPr lang="en-US" sz="2400" b="1" kern="1200" dirty="0"/>
            <a:t>More likely </a:t>
          </a:r>
          <a:r>
            <a:rPr lang="en-US" sz="2400" b="0" kern="1200" dirty="0"/>
            <a:t>to have </a:t>
          </a:r>
          <a:r>
            <a:rPr lang="en-US" sz="2400" b="1" kern="1200" dirty="0"/>
            <a:t>Master’s prior to RN </a:t>
          </a:r>
          <a:r>
            <a:rPr lang="en-US" sz="2400" b="0" kern="1200" dirty="0"/>
            <a:t>and </a:t>
          </a:r>
          <a:r>
            <a:rPr lang="en-US" sz="2400" b="1" kern="1200" dirty="0"/>
            <a:t>non-nursing Master’s</a:t>
          </a:r>
        </a:p>
        <a:p>
          <a:pPr marL="228600" lvl="1" indent="-228600" algn="l" defTabSz="1066800">
            <a:lnSpc>
              <a:spcPct val="100000"/>
            </a:lnSpc>
            <a:spcBef>
              <a:spcPct val="0"/>
            </a:spcBef>
            <a:spcAft>
              <a:spcPts val="0"/>
            </a:spcAft>
            <a:buChar char="•"/>
          </a:pPr>
          <a:r>
            <a:rPr lang="en-US" sz="2400" b="1" kern="1200" dirty="0"/>
            <a:t>Slower increase </a:t>
          </a:r>
          <a:r>
            <a:rPr lang="en-US" sz="2400" kern="1200" dirty="0"/>
            <a:t>in salary– on average ~$19K less annually</a:t>
          </a:r>
        </a:p>
        <a:p>
          <a:pPr marL="228600" lvl="1" indent="-228600" algn="l" defTabSz="1066800">
            <a:lnSpc>
              <a:spcPct val="100000"/>
            </a:lnSpc>
            <a:spcBef>
              <a:spcPct val="0"/>
            </a:spcBef>
            <a:spcAft>
              <a:spcPts val="0"/>
            </a:spcAft>
            <a:buChar char="•"/>
          </a:pPr>
          <a:r>
            <a:rPr lang="en-US" sz="2400" b="1" kern="1200" dirty="0"/>
            <a:t>Less likely</a:t>
          </a:r>
          <a:r>
            <a:rPr lang="en-US" sz="2400" kern="1200" dirty="0"/>
            <a:t> to report being able to </a:t>
          </a:r>
          <a:r>
            <a:rPr lang="en-US" sz="2400" b="1" kern="1200" dirty="0"/>
            <a:t>practice to top of scope </a:t>
          </a:r>
          <a:endParaRPr lang="en-US" sz="2400" kern="1200" dirty="0"/>
        </a:p>
      </dsp:txBody>
      <dsp:txXfrm>
        <a:off x="0" y="4295750"/>
        <a:ext cx="11342449" cy="917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E5360-4034-4BA3-AF7A-5341795DFEC3}">
      <dsp:nvSpPr>
        <dsp:cNvPr id="0" name=""/>
        <dsp:cNvSpPr/>
      </dsp:nvSpPr>
      <dsp:spPr>
        <a:xfrm>
          <a:off x="1887044" y="550000"/>
          <a:ext cx="1211229" cy="12112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B051EE-0038-4B8D-A5CB-423127DDE6F9}">
      <dsp:nvSpPr>
        <dsp:cNvPr id="0" name=""/>
        <dsp:cNvSpPr/>
      </dsp:nvSpPr>
      <dsp:spPr>
        <a:xfrm>
          <a:off x="544624" y="2225304"/>
          <a:ext cx="3896068"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In thinking about this research that has been done, what do you think this could mean for public health nursing practice and/or public health leadership in general?</a:t>
          </a:r>
        </a:p>
      </dsp:txBody>
      <dsp:txXfrm>
        <a:off x="544624" y="2225304"/>
        <a:ext cx="3896068" cy="1417500"/>
      </dsp:txXfrm>
    </dsp:sp>
    <dsp:sp modelId="{65A932FA-72BC-45AD-8337-3AE433B3AA6F}">
      <dsp:nvSpPr>
        <dsp:cNvPr id="0" name=""/>
        <dsp:cNvSpPr/>
      </dsp:nvSpPr>
      <dsp:spPr>
        <a:xfrm>
          <a:off x="5651922" y="550000"/>
          <a:ext cx="1211229" cy="12112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5EC546-9FE3-482B-A828-6F63892730CD}">
      <dsp:nvSpPr>
        <dsp:cNvPr id="0" name=""/>
        <dsp:cNvSpPr/>
      </dsp:nvSpPr>
      <dsp:spPr>
        <a:xfrm>
          <a:off x="4911726" y="2225304"/>
          <a:ext cx="2691621"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What questions does this information prompt?</a:t>
          </a:r>
        </a:p>
      </dsp:txBody>
      <dsp:txXfrm>
        <a:off x="4911726" y="2225304"/>
        <a:ext cx="2691621" cy="1417500"/>
      </dsp:txXfrm>
    </dsp:sp>
    <dsp:sp modelId="{98397CA3-D420-4F6B-BA00-945AAD4FF1C4}">
      <dsp:nvSpPr>
        <dsp:cNvPr id="0" name=""/>
        <dsp:cNvSpPr/>
      </dsp:nvSpPr>
      <dsp:spPr>
        <a:xfrm>
          <a:off x="8945208" y="568665"/>
          <a:ext cx="1211229" cy="12112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242CFA-ED44-4202-9B66-D7FDA78C99DE}">
      <dsp:nvSpPr>
        <dsp:cNvPr id="0" name=""/>
        <dsp:cNvSpPr/>
      </dsp:nvSpPr>
      <dsp:spPr>
        <a:xfrm>
          <a:off x="8205006" y="2243958"/>
          <a:ext cx="2691621"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What further research is needed? What is still missing?</a:t>
          </a:r>
        </a:p>
      </dsp:txBody>
      <dsp:txXfrm>
        <a:off x="8205006" y="2243958"/>
        <a:ext cx="2691621" cy="14175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4T02:26:57.859"/>
    </inkml:context>
    <inkml:brush xml:id="br0">
      <inkml:brushProperty name="width" value="0.1" units="cm"/>
      <inkml:brushProperty name="height" value="0.1" units="cm"/>
      <inkml:brushProperty name="color" value="#FFFFFF"/>
    </inkml:brush>
  </inkml:definitions>
  <inkml:trace contextRef="#ctx0" brushRef="#br0">2619 8652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4T02:26:57.860"/>
    </inkml:context>
    <inkml:brush xml:id="br0">
      <inkml:brushProperty name="width" value="0.1" units="cm"/>
      <inkml:brushProperty name="height" value="0.1" units="cm"/>
      <inkml:brushProperty name="color" value="#FFFFFF"/>
    </inkml:brush>
  </inkml:definitions>
  <inkml:trace contextRef="#ctx0" brushRef="#br0">5556 11298 16383 0 0,'9'0'0'0'0,"3"0"0"0"0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4T02:26:57.861"/>
    </inkml:context>
    <inkml:brush xml:id="br0">
      <inkml:brushProperty name="width" value="0.1" units="cm"/>
      <inkml:brushProperty name="height" value="0.1" units="cm"/>
      <inkml:brushProperty name="color" value="#FFFFFF"/>
    </inkml:brush>
  </inkml:definitions>
  <inkml:trace contextRef="#ctx0" brushRef="#br0">11615 11196 16383 0 0,'46'0'0'0'0,"20"0"0"0"0,-1 0 0 0 0,-3 0 0 0 0,-3 9 0 0 0,-2 3 0 0 0,-2-1 0 0 0,-1-1 0 0 0,-1-4 0 0 0,0-2 0 0 0,0 8 0 0 0,0 0 0 0 0,0 0 0 0 0,9-3 0 0 0,12-3 0 0 0,3-2 0 0 0,-3-3 0 0 0,4 0 0 0 0,7-1 0 0 0,-2-1 0 0 0,-6 1 0 0 0,-7-1 0 0 0,-15 1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4T02:26:57.862"/>
    </inkml:context>
    <inkml:brush xml:id="br0">
      <inkml:brushProperty name="width" value="0.1" units="cm"/>
      <inkml:brushProperty name="height" value="0.1" units="cm"/>
      <inkml:brushProperty name="color" value="#FFFFFF"/>
    </inkml:brush>
  </inkml:definitions>
  <inkml:trace contextRef="#ctx0" brushRef="#br0">11986 11186 16383 0 0,'29'5'0'0'0,"24"2"0"0"0,2-3 0 0 0,0-2 0 0 0,1-1 0 0 0,-1-1 0 0 0,-9 9 0 0 0,-4 2 0 0 0,0 0 0 0 0,2-2 0 0 0,3-2 0 0 0,2-4 0 0 0,2 0 0 0 0,-7 6 0 0 0,-3 4 0 0 0,1-2 0 0 0,2-3 0 0 0,3-2 0 0 0,-6-2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FE9C3-4776-5241-93ED-BD2783FAA721}" type="datetimeFigureOut">
              <a:rPr lang="en-US" smtClean="0"/>
              <a:t>7/27/2025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FAE62-322E-CE40-A4F6-10500425364C}" type="slidenum">
              <a:rPr lang="en-US" smtClean="0"/>
              <a:t>‹#›</a:t>
            </a:fld>
            <a:endParaRPr lang="en-US"/>
          </a:p>
        </p:txBody>
      </p:sp>
    </p:spTree>
    <p:extLst>
      <p:ext uri="{BB962C8B-B14F-4D97-AF65-F5344CB8AC3E}">
        <p14:creationId xmlns:p14="http://schemas.microsoft.com/office/powerpoint/2010/main" val="157016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0BD7B-4A3F-4264-AFF7-C7E51FEA2415}" type="slidenum">
              <a:rPr lang="en-US" smtClean="0"/>
              <a:pPr/>
              <a:t>1</a:t>
            </a:fld>
            <a:endParaRPr lang="en-US"/>
          </a:p>
        </p:txBody>
      </p:sp>
    </p:spTree>
    <p:extLst>
      <p:ext uri="{BB962C8B-B14F-4D97-AF65-F5344CB8AC3E}">
        <p14:creationId xmlns:p14="http://schemas.microsoft.com/office/powerpoint/2010/main" val="129494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 you can see, we are making good progress (&amp; a lot of this w/ very recent research) with building the evidence for the PHN WF, BUT there is still a ways to go in really comprehensively understanding this workforce AND in really helping to grow, support, and sustain this WF. </a:t>
            </a:r>
          </a:p>
          <a:p>
            <a:pPr>
              <a:defRPr/>
            </a:pPr>
            <a:r>
              <a:rPr lang="en-US" dirty="0"/>
              <a:t>This list of questions isn’t comprehensive, but is a snapshot</a:t>
            </a:r>
          </a:p>
          <a:p>
            <a:pPr>
              <a:defRPr/>
            </a:pPr>
            <a:r>
              <a:rPr lang="en-US" dirty="0"/>
              <a:t>And it isn’t just about the research – we really need partners in policy, education, AND practice to help with identifying the right questions, gathering/understanding the data, and applying this knowledge</a:t>
            </a:r>
          </a:p>
          <a:p>
            <a:endParaRPr lang="en-US" dirty="0"/>
          </a:p>
          <a:p>
            <a:r>
              <a:rPr lang="en-US" dirty="0"/>
              <a:t>And we have to look at data, at PHNs in many different ways, be creative in our approaches, to try and answer these questions….PHNs are a big part of the PH workforce, but also important to help distinguish them in the RN workforce, because support and solutions can come from many places</a:t>
            </a:r>
          </a:p>
        </p:txBody>
      </p:sp>
      <p:sp>
        <p:nvSpPr>
          <p:cNvPr id="4" name="Slide Number Placeholder 3"/>
          <p:cNvSpPr>
            <a:spLocks noGrp="1"/>
          </p:cNvSpPr>
          <p:nvPr>
            <p:ph type="sldNum" sz="quarter" idx="5"/>
          </p:nvPr>
        </p:nvSpPr>
        <p:spPr/>
        <p:txBody>
          <a:bodyPr/>
          <a:lstStyle/>
          <a:p>
            <a:fld id="{6CEFAE62-322E-CE40-A4F6-10500425364C}" type="slidenum">
              <a:rPr lang="en-US" smtClean="0"/>
              <a:t>10</a:t>
            </a:fld>
            <a:endParaRPr lang="en-US"/>
          </a:p>
        </p:txBody>
      </p:sp>
    </p:spTree>
    <p:extLst>
      <p:ext uri="{BB962C8B-B14F-4D97-AF65-F5344CB8AC3E}">
        <p14:creationId xmlns:p14="http://schemas.microsoft.com/office/powerpoint/2010/main" val="1388900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identify these differences </a:t>
            </a:r>
            <a:r>
              <a:rPr lang="en-US" dirty="0">
                <a:sym typeface="Wingdings" pitchFamily="2" charset="2"/>
              </a:rPr>
              <a:t> range of implications such as with respect to measurement – i.e. questions asked on a nursing workforce surveys; for where additional attention may be needed for recruitment and retention or leadership education; for where to address training gaps</a:t>
            </a:r>
            <a:endParaRPr lang="en-US" dirty="0"/>
          </a:p>
        </p:txBody>
      </p:sp>
      <p:sp>
        <p:nvSpPr>
          <p:cNvPr id="4" name="Slide Number Placeholder 3"/>
          <p:cNvSpPr>
            <a:spLocks noGrp="1"/>
          </p:cNvSpPr>
          <p:nvPr>
            <p:ph type="sldNum" sz="quarter" idx="5"/>
          </p:nvPr>
        </p:nvSpPr>
        <p:spPr/>
        <p:txBody>
          <a:bodyPr/>
          <a:lstStyle/>
          <a:p>
            <a:fld id="{6CEFAE62-322E-CE40-A4F6-10500425364C}" type="slidenum">
              <a:rPr lang="en-US" smtClean="0"/>
              <a:t>11</a:t>
            </a:fld>
            <a:endParaRPr lang="en-US"/>
          </a:p>
        </p:txBody>
      </p:sp>
    </p:spTree>
    <p:extLst>
      <p:ext uri="{BB962C8B-B14F-4D97-AF65-F5344CB8AC3E}">
        <p14:creationId xmlns:p14="http://schemas.microsoft.com/office/powerpoint/2010/main" val="2450209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EFAE62-322E-CE40-A4F6-10500425364C}" type="slidenum">
              <a:rPr lang="en-US" smtClean="0"/>
              <a:t>15</a:t>
            </a:fld>
            <a:endParaRPr lang="en-US"/>
          </a:p>
        </p:txBody>
      </p:sp>
    </p:spTree>
    <p:extLst>
      <p:ext uri="{BB962C8B-B14F-4D97-AF65-F5344CB8AC3E}">
        <p14:creationId xmlns:p14="http://schemas.microsoft.com/office/powerpoint/2010/main" val="216103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give a bit of context....here's a slide </a:t>
            </a:r>
            <a:r>
              <a:rPr lang="en-US" dirty="0"/>
              <a:t>from </a:t>
            </a:r>
            <a:r>
              <a:rPr lang="en-US"/>
              <a:t>NACCHO regarding changes in the LOCAL PH WF over time. </a:t>
            </a:r>
          </a:p>
          <a:p>
            <a:r>
              <a:rPr lang="en-US"/>
              <a:t>You'll see (perhaps no surprise) that the numbers have been going way down over the years, until mostly during the pandemic. </a:t>
            </a:r>
          </a:p>
          <a:p>
            <a:r>
              <a:rPr lang="en-US"/>
              <a:t>So by </a:t>
            </a:r>
            <a:r>
              <a:rPr lang="en-US" dirty="0"/>
              <a:t>2022 – </a:t>
            </a:r>
            <a:r>
              <a:rPr lang="en-US"/>
              <a:t>it DOES show </a:t>
            </a:r>
            <a:r>
              <a:rPr lang="en-US" dirty="0"/>
              <a:t>PH staff </a:t>
            </a:r>
            <a:r>
              <a:rPr lang="en-US"/>
              <a:t>OVERALL </a:t>
            </a:r>
            <a:r>
              <a:rPr lang="en-US" dirty="0"/>
              <a:t>increasing </a:t>
            </a:r>
          </a:p>
          <a:p>
            <a:r>
              <a:rPr lang="en-US"/>
              <a:t>(...and now, btw</a:t>
            </a:r>
            <a:r>
              <a:rPr lang="en-US" dirty="0"/>
              <a:t>,</a:t>
            </a:r>
            <a:r>
              <a:rPr lang="en-US"/>
              <a:t> they're dropping again)</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CEFAE62-322E-CE40-A4F6-10500425364C}" type="slidenum">
              <a:rPr lang="en-US" smtClean="0"/>
              <a:t>2</a:t>
            </a:fld>
            <a:endParaRPr lang="en-US"/>
          </a:p>
        </p:txBody>
      </p:sp>
    </p:spTree>
    <p:extLst>
      <p:ext uri="{BB962C8B-B14F-4D97-AF65-F5344CB8AC3E}">
        <p14:creationId xmlns:p14="http://schemas.microsoft.com/office/powerpoint/2010/main" val="240519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only goes until 2019, but breaks up these WF changes by discipline</a:t>
            </a:r>
          </a:p>
          <a:p>
            <a:r>
              <a:rPr lang="en-US"/>
              <a:t>And in this graph really see what has generally been DRIVING this overall WF decline</a:t>
            </a:r>
          </a:p>
          <a:p>
            <a:r>
              <a:rPr lang="en-US"/>
              <a:t>And, frankly, the </a:t>
            </a:r>
            <a:r>
              <a:rPr lang="en-US" dirty="0"/>
              <a:t>2022 </a:t>
            </a:r>
            <a:r>
              <a:rPr lang="en-US"/>
              <a:t>data (now shown here) would have RNs STILL decreasing </a:t>
            </a:r>
            <a:r>
              <a:rPr lang="en-US" dirty="0"/>
              <a:t>– down to 20,400</a:t>
            </a:r>
            <a:r>
              <a:rPr lang="en-US"/>
              <a:t> !  ...even as the WF overall was increasing</a:t>
            </a:r>
          </a:p>
          <a:p>
            <a:endParaRPr lang="en-US"/>
          </a:p>
          <a:p>
            <a:endParaRPr lang="en-US" dirty="0"/>
          </a:p>
          <a:p>
            <a:r>
              <a:rPr lang="en-US"/>
              <a:t>OPTIONAL: </a:t>
            </a:r>
            <a:endParaRPr lang="en-US" dirty="0"/>
          </a:p>
          <a:p>
            <a:r>
              <a:rPr lang="en-US" dirty="0"/>
              <a:t>Twenty-five percent of LHD top executives are age 60 or older,</a:t>
            </a:r>
          </a:p>
          <a:p>
            <a:r>
              <a:rPr lang="en-US" dirty="0"/>
              <a:t>compared with 16 percent in this age group in 2005.</a:t>
            </a:r>
          </a:p>
          <a:p>
            <a:endParaRPr lang="en-US" dirty="0"/>
          </a:p>
          <a:p>
            <a:r>
              <a:rPr lang="en-US" dirty="0"/>
              <a:t>Most top executives are in their forties or fifties, although the</a:t>
            </a:r>
          </a:p>
          <a:p>
            <a:r>
              <a:rPr lang="en-US" dirty="0"/>
              <a:t>percentage in this age group decreased from 85 percent</a:t>
            </a:r>
            <a:r>
              <a:rPr lang="en-US" baseline="0" dirty="0"/>
              <a:t> </a:t>
            </a:r>
            <a:r>
              <a:rPr lang="en-US" dirty="0"/>
              <a:t>in 2005 to 75 percent in 2013.</a:t>
            </a:r>
          </a:p>
          <a:p>
            <a:endParaRPr lang="en-US" dirty="0"/>
          </a:p>
        </p:txBody>
      </p:sp>
      <p:sp>
        <p:nvSpPr>
          <p:cNvPr id="4" name="Slide Number Placeholder 3"/>
          <p:cNvSpPr>
            <a:spLocks noGrp="1"/>
          </p:cNvSpPr>
          <p:nvPr>
            <p:ph type="sldNum" sz="quarter" idx="5"/>
          </p:nvPr>
        </p:nvSpPr>
        <p:spPr/>
        <p:txBody>
          <a:bodyPr/>
          <a:lstStyle/>
          <a:p>
            <a:fld id="{6CEFAE62-322E-CE40-A4F6-10500425364C}" type="slidenum">
              <a:rPr lang="en-US" smtClean="0"/>
              <a:t>3</a:t>
            </a:fld>
            <a:endParaRPr lang="en-US"/>
          </a:p>
        </p:txBody>
      </p:sp>
    </p:spTree>
    <p:extLst>
      <p:ext uri="{BB962C8B-B14F-4D97-AF65-F5344CB8AC3E}">
        <p14:creationId xmlns:p14="http://schemas.microsoft.com/office/powerpoint/2010/main" val="377054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Today, we are discussing the “state of the science” around </a:t>
            </a:r>
            <a:r>
              <a:rPr lang="en-US"/>
              <a:t>PHNs – to </a:t>
            </a:r>
            <a:r>
              <a:rPr lang="en-US" dirty="0"/>
              <a:t>give a little bit of insight to HOW we need to go about building the evidence – what do we know, what do we still need to better understand.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We often get asked if we can provide others with data that show that “PHNs matter” – and the reality is, we DO have some evidence that demonstrates this BUT to answer that question WELL, there is a host of other data and research that is needed and we wanted to lay that out a bit for you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are they – meaning demographics, education, background</a:t>
            </a:r>
          </a:p>
          <a:p>
            <a:r>
              <a:rPr lang="en-US" dirty="0"/>
              <a:t>Where are they – distribution, settings, rural/urban location</a:t>
            </a:r>
          </a:p>
          <a:p>
            <a:r>
              <a:rPr lang="en-US" dirty="0"/>
              <a:t>What do they do – functions and activities, specialties</a:t>
            </a:r>
          </a:p>
          <a:p>
            <a:r>
              <a:rPr lang="en-US" dirty="0"/>
              <a:t>What do THEY need – training, support, recruitment, retention</a:t>
            </a:r>
          </a:p>
          <a:p>
            <a:endParaRPr lang="en-US" dirty="0"/>
          </a:p>
          <a:p>
            <a:r>
              <a:rPr lang="en-US" dirty="0"/>
              <a:t>The questions we get asked all the time:</a:t>
            </a:r>
          </a:p>
          <a:p>
            <a:r>
              <a:rPr lang="en-US" dirty="0"/>
              <a:t>What is their value – e.g. are outcomes better when they are around?? The question is really getting at health outcomes, but we also are interested in things like organizational and workforce outcomes too.</a:t>
            </a:r>
          </a:p>
          <a:p>
            <a:r>
              <a:rPr lang="en-US" dirty="0"/>
              <a:t>How many do we need? (and really, how many are there???)</a:t>
            </a:r>
          </a:p>
        </p:txBody>
      </p:sp>
      <p:sp>
        <p:nvSpPr>
          <p:cNvPr id="4" name="Slide Number Placeholder 3"/>
          <p:cNvSpPr>
            <a:spLocks noGrp="1"/>
          </p:cNvSpPr>
          <p:nvPr>
            <p:ph type="sldNum" sz="quarter" idx="5"/>
          </p:nvPr>
        </p:nvSpPr>
        <p:spPr/>
        <p:txBody>
          <a:bodyPr/>
          <a:lstStyle/>
          <a:p>
            <a:fld id="{6CEFAE62-322E-CE40-A4F6-10500425364C}" type="slidenum">
              <a:rPr lang="en-US" smtClean="0"/>
              <a:t>4</a:t>
            </a:fld>
            <a:endParaRPr lang="en-US"/>
          </a:p>
        </p:txBody>
      </p:sp>
    </p:spTree>
    <p:extLst>
      <p:ext uri="{BB962C8B-B14F-4D97-AF65-F5344CB8AC3E}">
        <p14:creationId xmlns:p14="http://schemas.microsoft.com/office/powerpoint/2010/main" val="337417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first....Who/Where are PHNs?</a:t>
            </a:r>
          </a:p>
          <a:p>
            <a:r>
              <a:rPr lang="en-US" dirty="0"/>
              <a:t>...and in all of these introductory slides we're pointing to EXISTING (and sometimes very NEW) PHN-related research that we hope might be useful to you! ...you'll see a reference list at the end that you'll be able to </a:t>
            </a:r>
            <a:r>
              <a:rPr lang="en-US" dirty="0" err="1"/>
              <a:t>acces</a:t>
            </a:r>
            <a:r>
              <a:rPr lang="en-US" dirty="0"/>
              <a:t> and w/ many of the papers as Open Access (that </a:t>
            </a:r>
            <a:r>
              <a:rPr lang="en-US" dirty="0" err="1"/>
              <a:t>you'l</a:t>
            </a:r>
            <a:r>
              <a:rPr lang="en-US" dirty="0"/>
              <a:t> be able to go to w/o special library privileges) </a:t>
            </a:r>
          </a:p>
          <a:p>
            <a:pPr marL="285750" indent="-285750">
              <a:buFont typeface="Arial" panose="020B0604020202020204" pitchFamily="34" charset="0"/>
              <a:buChar char="•"/>
            </a:pPr>
            <a:r>
              <a:rPr lang="en-US" b="1" dirty="0"/>
              <a:t>Size</a:t>
            </a:r>
            <a:endParaRPr lang="en-US" dirty="0"/>
          </a:p>
          <a:p>
            <a:pPr marL="742950" lvl="1" indent="-285750">
              <a:buFont typeface="Arial" panose="020B0604020202020204" pitchFamily="34" charset="0"/>
              <a:buChar char="•"/>
            </a:pPr>
            <a:r>
              <a:rPr lang="en-US" dirty="0"/>
              <a:t>Decreasing over time</a:t>
            </a:r>
          </a:p>
          <a:p>
            <a:pPr marL="742950" lvl="1" indent="-285750">
              <a:buFont typeface="Arial" panose="020B0604020202020204" pitchFamily="34" charset="0"/>
              <a:buChar char="•"/>
            </a:pPr>
            <a:r>
              <a:rPr lang="en-US" dirty="0"/>
              <a:t>Most recently we were a part of an Enumeration effort that calculated 29,387 PH/CH RN FTEs in local health departments</a:t>
            </a:r>
            <a:r>
              <a:rPr lang="en-US" baseline="30000" dirty="0"/>
              <a:t>3 </a:t>
            </a:r>
            <a:r>
              <a:rPr lang="en-US" baseline="0" dirty="0"/>
              <a:t> - the last enumeration prior to this, done in 2012, estimated closer to 34000.</a:t>
            </a:r>
          </a:p>
          <a:p>
            <a:pPr marL="742950" lvl="1" indent="-285750">
              <a:buFont typeface="Arial" panose="020B0604020202020204" pitchFamily="34" charset="0"/>
              <a:buChar char="•"/>
            </a:pPr>
            <a:r>
              <a:rPr lang="en-US" baseline="0" dirty="0"/>
              <a:t>When looking at national nursing workforce data, we found that if measuring “conservatively” – PHN governmental health workforce amounts to approx. 1.8% of RN workforce</a:t>
            </a:r>
            <a:endParaRPr lang="en-US" baseline="30000" dirty="0"/>
          </a:p>
          <a:p>
            <a:pPr marL="742950" lvl="1" indent="-285750">
              <a:buFont typeface="Arial" panose="020B0604020202020204" pitchFamily="34" charset="0"/>
              <a:buChar char="•"/>
            </a:pPr>
            <a:r>
              <a:rPr lang="en-US" dirty="0"/>
              <a:t>...broadening this out to looking at where RNs might be working in PHN-related roles – including those in public health, school health, corrections</a:t>
            </a:r>
            <a:r>
              <a:rPr lang="en-US" baseline="30000" dirty="0"/>
              <a:t>4—</a:t>
            </a:r>
            <a:r>
              <a:rPr lang="en-US" baseline="0" dirty="0"/>
              <a:t>we found they made up only ~3.7% of the overall RN WF nationally</a:t>
            </a:r>
          </a:p>
          <a:p>
            <a:pPr marL="285750" indent="-285750">
              <a:buFont typeface="Arial" panose="020B0604020202020204" pitchFamily="34" charset="0"/>
              <a:buChar char="•"/>
            </a:pPr>
            <a:r>
              <a:rPr lang="en-US" b="1" dirty="0"/>
              <a:t>Demographics</a:t>
            </a:r>
          </a:p>
          <a:p>
            <a:pPr marL="800100" lvl="1" indent="-342900">
              <a:buFont typeface="Courier New" panose="02070309020205020404" pitchFamily="49" charset="0"/>
              <a:buChar char="o"/>
            </a:pPr>
            <a:r>
              <a:rPr lang="en-US" dirty="0"/>
              <a:t>Majorly female, White</a:t>
            </a:r>
            <a:r>
              <a:rPr lang="en-US" baseline="30000" dirty="0"/>
              <a:t>4 – </a:t>
            </a:r>
            <a:r>
              <a:rPr lang="en-US" baseline="0" dirty="0"/>
              <a:t> approx. 90% and 80%</a:t>
            </a:r>
          </a:p>
          <a:p>
            <a:pPr marL="800100" lvl="1" indent="-342900">
              <a:buFont typeface="Courier New" panose="02070309020205020404" pitchFamily="49" charset="0"/>
              <a:buChar char="o"/>
            </a:pPr>
            <a:r>
              <a:rPr lang="en-US" dirty="0"/>
              <a:t>Aging workforce - over 1/3</a:t>
            </a:r>
            <a:r>
              <a:rPr lang="en-US" baseline="30000" dirty="0"/>
              <a:t>rd</a:t>
            </a:r>
            <a:r>
              <a:rPr lang="en-US" dirty="0"/>
              <a:t> above 51yo</a:t>
            </a:r>
            <a:r>
              <a:rPr lang="en-US" baseline="30000" dirty="0"/>
              <a:t>1,4 </a:t>
            </a:r>
            <a:r>
              <a:rPr lang="en-US" dirty="0"/>
              <a:t>; 15% 60+</a:t>
            </a:r>
            <a:r>
              <a:rPr lang="en-US" baseline="30000" dirty="0"/>
              <a:t>3</a:t>
            </a:r>
          </a:p>
          <a:p>
            <a:pPr marL="800100" lvl="1" indent="-342900">
              <a:buFont typeface="Courier New" panose="02070309020205020404" pitchFamily="49" charset="0"/>
              <a:buChar char="o"/>
            </a:pPr>
            <a:r>
              <a:rPr lang="en-US" dirty="0"/>
              <a:t>Most report Bachelors as highest level of education</a:t>
            </a:r>
            <a:r>
              <a:rPr lang="en-US" baseline="30000" dirty="0"/>
              <a:t>4 </a:t>
            </a:r>
            <a:r>
              <a:rPr lang="en-US" baseline="30000" dirty="0">
                <a:sym typeface="Wingdings" pitchFamily="2" charset="2"/>
              </a:rPr>
              <a:t> </a:t>
            </a:r>
            <a:r>
              <a:rPr lang="en-US" baseline="0" dirty="0">
                <a:sym typeface="Wingdings" pitchFamily="2" charset="2"/>
              </a:rPr>
              <a:t>find that this has increased over time</a:t>
            </a:r>
            <a:endParaRPr lang="en-US" dirty="0"/>
          </a:p>
          <a:p>
            <a:pPr marL="800100" lvl="1" indent="-342900">
              <a:buFont typeface="Courier New" panose="02070309020205020404" pitchFamily="49" charset="0"/>
              <a:buChar char="o"/>
            </a:pPr>
            <a:r>
              <a:rPr lang="en-US" dirty="0"/>
              <a:t>We were also fortunate to be able to do some research w/ Dr. Aisha Brooks (today's closing speaker) regarding the USPHS</a:t>
            </a:r>
          </a:p>
          <a:p>
            <a:pPr marL="1371600" lvl="4" indent="-342900">
              <a:buFont typeface="Arial" panose="02070309020205020404" pitchFamily="49" charset="0"/>
              <a:buChar char="•"/>
            </a:pPr>
            <a:r>
              <a:rPr lang="en-US" dirty="0"/>
              <a:t>More diversity in specific PHN workforce groups – USPHS </a:t>
            </a:r>
            <a:r>
              <a:rPr lang="en-US" dirty="0">
                <a:sym typeface="Wingdings" pitchFamily="2" charset="2"/>
              </a:rPr>
              <a:t> </a:t>
            </a:r>
            <a:r>
              <a:rPr lang="en-US" dirty="0"/>
              <a:t>45.5% White, 28.5% Black</a:t>
            </a:r>
          </a:p>
          <a:p>
            <a:pPr marL="2571750" lvl="5" indent="-285750">
              <a:buFont typeface="Arial" panose="020B0604020202020204" pitchFamily="34" charset="0"/>
              <a:buChar char="•"/>
            </a:pPr>
            <a:r>
              <a:rPr lang="en-US" dirty="0"/>
              <a:t>59.1% Masters or higher</a:t>
            </a:r>
          </a:p>
          <a:p>
            <a:pPr marL="285750" indent="-285750">
              <a:buFont typeface="Arial" panose="020B0604020202020204" pitchFamily="34" charset="0"/>
              <a:buChar char="•"/>
            </a:pPr>
            <a:r>
              <a:rPr lang="en-US" b="1" dirty="0"/>
              <a:t>Where are they?</a:t>
            </a:r>
          </a:p>
          <a:p>
            <a:pPr marL="742950" lvl="1" indent="-285750">
              <a:buFont typeface="Arial" panose="020B0604020202020204" pitchFamily="34" charset="0"/>
              <a:buChar char="•"/>
            </a:pPr>
            <a:r>
              <a:rPr lang="en-US" dirty="0"/>
              <a:t>Approximately ¼ work in rural areas</a:t>
            </a:r>
            <a:r>
              <a:rPr lang="en-US" baseline="30000" dirty="0"/>
              <a:t>5</a:t>
            </a:r>
          </a:p>
          <a:p>
            <a:pPr marL="742950" lvl="1" indent="-285750">
              <a:buFont typeface="Arial" panose="020B0604020202020204" pitchFamily="34" charset="0"/>
              <a:buChar char="•"/>
            </a:pPr>
            <a:r>
              <a:rPr lang="en-US" dirty="0"/>
              <a:t>North Dakota, Minnesota, Alaska – highest proportions of PHNs out of all the states</a:t>
            </a:r>
            <a:r>
              <a:rPr lang="en-US" baseline="30000" dirty="0"/>
              <a:t>4</a:t>
            </a:r>
            <a:endParaRPr lang="en-US" dirty="0"/>
          </a:p>
        </p:txBody>
      </p:sp>
      <p:sp>
        <p:nvSpPr>
          <p:cNvPr id="4" name="Slide Number Placeholder 3"/>
          <p:cNvSpPr>
            <a:spLocks noGrp="1"/>
          </p:cNvSpPr>
          <p:nvPr>
            <p:ph type="sldNum" sz="quarter" idx="5"/>
          </p:nvPr>
        </p:nvSpPr>
        <p:spPr/>
        <p:txBody>
          <a:bodyPr/>
          <a:lstStyle/>
          <a:p>
            <a:fld id="{6CEFAE62-322E-CE40-A4F6-10500425364C}" type="slidenum">
              <a:rPr lang="en-US" smtClean="0"/>
              <a:t>5</a:t>
            </a:fld>
            <a:endParaRPr lang="en-US"/>
          </a:p>
        </p:txBody>
      </p:sp>
    </p:spTree>
    <p:extLst>
      <p:ext uri="{BB962C8B-B14F-4D97-AF65-F5344CB8AC3E}">
        <p14:creationId xmlns:p14="http://schemas.microsoft.com/office/powerpoint/2010/main" val="1295047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t>We've also been trying to better understand the PHN landscape, by going BEYOND 'where' they work (SETTING) and, instead, by roles and functions. So we are more likely to be uncovering PHNs that are really doing PHN-type work.  </a:t>
            </a:r>
          </a:p>
          <a:p>
            <a:pPr marL="285750" indent="-285750">
              <a:buFont typeface="Arial" panose="020B0604020202020204" pitchFamily="34" charset="0"/>
              <a:buChar char="•"/>
            </a:pPr>
            <a:r>
              <a:rPr lang="en-US" sz="2600" b="1" dirty="0"/>
              <a:t>Functions: </a:t>
            </a:r>
          </a:p>
          <a:p>
            <a:pPr marL="742950" lvl="1" indent="-285750">
              <a:buFont typeface="Arial" panose="020B0604020202020204" pitchFamily="34" charset="0"/>
              <a:buChar char="•"/>
            </a:pPr>
            <a:r>
              <a:rPr lang="en-US" sz="2600" dirty="0"/>
              <a:t>“who needs to do what where” across sectors</a:t>
            </a:r>
          </a:p>
          <a:p>
            <a:pPr marL="285750" indent="-285750">
              <a:buFont typeface="Arial" panose="020B0604020202020204" pitchFamily="34" charset="0"/>
              <a:buChar char="•"/>
            </a:pPr>
            <a:r>
              <a:rPr lang="en-US" sz="2600" b="1" dirty="0"/>
              <a:t>Specialization: </a:t>
            </a:r>
          </a:p>
          <a:p>
            <a:pPr marL="742950" lvl="1" indent="-285750">
              <a:buFont typeface="Arial" panose="020B0604020202020204" pitchFamily="34" charset="0"/>
              <a:buChar char="•"/>
            </a:pPr>
            <a:r>
              <a:rPr lang="en-US" sz="2600" dirty="0"/>
              <a:t>In PH surveys, most report working in MCH, communicable disease, clinical services, and school health.</a:t>
            </a:r>
            <a:r>
              <a:rPr lang="en-US" sz="2600" baseline="30000" dirty="0"/>
              <a:t>8</a:t>
            </a:r>
            <a:endParaRPr lang="en-US" sz="2600" b="1" dirty="0"/>
          </a:p>
          <a:p>
            <a:pPr marL="742950" lvl="1" indent="-285750">
              <a:buFont typeface="Arial" panose="020B0604020202020204" pitchFamily="34" charset="0"/>
              <a:buChar char="•"/>
            </a:pPr>
            <a:r>
              <a:rPr lang="en-US" sz="2600" dirty="0"/>
              <a:t>In NURSING surveys, most report specializing in school health, PH or working in correctional health.</a:t>
            </a:r>
            <a:r>
              <a:rPr lang="en-US" sz="2600" baseline="30000" dirty="0"/>
              <a:t>4</a:t>
            </a:r>
            <a:endParaRPr lang="en-US" sz="2600" dirty="0"/>
          </a:p>
          <a:p>
            <a:endParaRPr lang="en-US" dirty="0"/>
          </a:p>
        </p:txBody>
      </p:sp>
      <p:sp>
        <p:nvSpPr>
          <p:cNvPr id="4" name="Slide Number Placeholder 3"/>
          <p:cNvSpPr>
            <a:spLocks noGrp="1"/>
          </p:cNvSpPr>
          <p:nvPr>
            <p:ph type="sldNum" sz="quarter" idx="5"/>
          </p:nvPr>
        </p:nvSpPr>
        <p:spPr/>
        <p:txBody>
          <a:bodyPr/>
          <a:lstStyle/>
          <a:p>
            <a:fld id="{6CEFAE62-322E-CE40-A4F6-10500425364C}" type="slidenum">
              <a:rPr lang="en-US" smtClean="0"/>
              <a:t>6</a:t>
            </a:fld>
            <a:endParaRPr lang="en-US"/>
          </a:p>
        </p:txBody>
      </p:sp>
    </p:spTree>
    <p:extLst>
      <p:ext uri="{BB962C8B-B14F-4D97-AF65-F5344CB8AC3E}">
        <p14:creationId xmlns:p14="http://schemas.microsoft.com/office/powerpoint/2010/main" val="81233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both about what PHNs bring to the PH and nursing workforce overall and their impact on the community’s health</a:t>
            </a:r>
          </a:p>
          <a:p>
            <a:r>
              <a:rPr lang="en-US"/>
              <a:t>We have citations here to studies that demonstrate PHNs': </a:t>
            </a:r>
          </a:p>
          <a:p>
            <a:pPr marL="285750" indent="-285750">
              <a:buFont typeface="Arial" panose="020B0604020202020204" pitchFamily="34" charset="0"/>
              <a:buChar char="•"/>
            </a:pPr>
            <a:r>
              <a:rPr lang="en-US" sz="2600" b="1" dirty="0"/>
              <a:t>Distinct skills</a:t>
            </a:r>
            <a:r>
              <a:rPr lang="en-US" sz="2600" b="1"/>
              <a:t> in areas such as:</a:t>
            </a:r>
            <a:endParaRPr lang="en-US" sz="2600" b="1" dirty="0"/>
          </a:p>
          <a:p>
            <a:pPr marL="742950" lvl="1" indent="-285750">
              <a:buFont typeface="Arial" panose="020B0604020202020204" pitchFamily="34" charset="0"/>
              <a:buChar char="•"/>
            </a:pPr>
            <a:r>
              <a:rPr lang="en-US" sz="2600" dirty="0"/>
              <a:t>Nurses as bridgers</a:t>
            </a:r>
            <a:r>
              <a:rPr lang="en-US" sz="2600" baseline="30000" dirty="0"/>
              <a:t>9,10</a:t>
            </a:r>
            <a:r>
              <a:rPr lang="en-US" sz="2600" dirty="0"/>
              <a:t> </a:t>
            </a:r>
          </a:p>
          <a:p>
            <a:pPr marL="742950" lvl="1" indent="-285750">
              <a:buFont typeface="Arial" panose="020B0604020202020204" pitchFamily="34" charset="0"/>
              <a:buChar char="•"/>
            </a:pPr>
            <a:r>
              <a:rPr lang="en-US" sz="2600" dirty="0"/>
              <a:t>Broad knowledge base of populations, communities</a:t>
            </a:r>
            <a:r>
              <a:rPr lang="en-US" sz="2600" baseline="30000" dirty="0"/>
              <a:t>11</a:t>
            </a:r>
            <a:endParaRPr lang="en-US" sz="2600" dirty="0"/>
          </a:p>
          <a:p>
            <a:pPr marL="742950" lvl="1" indent="-285750">
              <a:buFont typeface="Arial" panose="020B0604020202020204" pitchFamily="34" charset="0"/>
              <a:buChar char="•"/>
            </a:pPr>
            <a:r>
              <a:rPr lang="en-US" sz="2600" dirty="0"/>
              <a:t>Nurses in PH leadership - Emphasizing SDOH in policies</a:t>
            </a:r>
            <a:r>
              <a:rPr lang="en-US" sz="2600" baseline="30000" dirty="0"/>
              <a:t>12</a:t>
            </a:r>
            <a:r>
              <a:rPr lang="en-US" sz="2600" dirty="0"/>
              <a:t> </a:t>
            </a:r>
          </a:p>
          <a:p>
            <a:pPr marL="742950" lvl="1" indent="-285750">
              <a:buFont typeface="Arial" panose="020B0604020202020204" pitchFamily="34" charset="0"/>
              <a:buChar char="•"/>
            </a:pPr>
            <a:r>
              <a:rPr lang="en-US" sz="2600" dirty="0"/>
              <a:t>Systems perspective; “managing up” ; strategic in their approach to leadership</a:t>
            </a:r>
            <a:r>
              <a:rPr lang="en-US" sz="2600" baseline="30000" dirty="0"/>
              <a:t>7</a:t>
            </a:r>
            <a:r>
              <a:rPr lang="en-US" sz="2600" dirty="0"/>
              <a:t> </a:t>
            </a:r>
          </a:p>
          <a:p>
            <a:pPr marL="742950" lvl="1" indent="-285750">
              <a:buFont typeface="Arial" panose="020B0604020202020204" pitchFamily="34" charset="0"/>
              <a:buChar char="•"/>
            </a:pPr>
            <a:r>
              <a:rPr lang="en-US" sz="2600" dirty="0"/>
              <a:t>Skills important for emergency preparedness and response</a:t>
            </a:r>
            <a:r>
              <a:rPr lang="en-US" sz="2600" baseline="30000" dirty="0"/>
              <a:t>8</a:t>
            </a:r>
            <a:r>
              <a:rPr lang="en-US" sz="2600" dirty="0"/>
              <a:t> </a:t>
            </a:r>
          </a:p>
          <a:p>
            <a:pPr marL="742950" lvl="1" indent="-285750">
              <a:buFont typeface="Arial" panose="020B0604020202020204" pitchFamily="34" charset="0"/>
              <a:buChar char="•"/>
            </a:pPr>
            <a:r>
              <a:rPr lang="en-US" sz="2600" dirty="0"/>
              <a:t>Climate justice work (LeClair)</a:t>
            </a:r>
          </a:p>
          <a:p>
            <a:pPr marL="285750" indent="-285750">
              <a:buFont typeface="Arial" panose="020B0604020202020204" pitchFamily="34" charset="0"/>
              <a:buChar char="•"/>
            </a:pPr>
            <a:r>
              <a:rPr lang="en-US" sz="2600" b="1" dirty="0"/>
              <a:t>Support a competent PH workforce</a:t>
            </a:r>
            <a:r>
              <a:rPr lang="en-US" sz="2600" baseline="30000" dirty="0"/>
              <a:t>7,8</a:t>
            </a:r>
            <a:r>
              <a:rPr lang="en-US" sz="2600" b="1" dirty="0"/>
              <a:t> </a:t>
            </a:r>
          </a:p>
          <a:p>
            <a:pPr marL="285750" indent="-285750">
              <a:buFont typeface="Arial" panose="020B0604020202020204" pitchFamily="34" charset="0"/>
              <a:buChar char="•"/>
            </a:pPr>
            <a:r>
              <a:rPr lang="en-US" sz="2600" b="1" dirty="0"/>
              <a:t>Health outcomes better in counties where nurses hold PH leadership positions</a:t>
            </a:r>
            <a:r>
              <a:rPr lang="en-US" sz="2600" baseline="30000" dirty="0"/>
              <a:t>13</a:t>
            </a:r>
            <a:r>
              <a:rPr lang="en-US" sz="2600" b="1" dirty="0"/>
              <a:t> </a:t>
            </a:r>
            <a:endParaRPr lang="en-US" sz="2600" dirty="0"/>
          </a:p>
          <a:p>
            <a:endParaRPr lang="en-US" dirty="0"/>
          </a:p>
        </p:txBody>
      </p:sp>
      <p:sp>
        <p:nvSpPr>
          <p:cNvPr id="4" name="Slide Number Placeholder 3"/>
          <p:cNvSpPr>
            <a:spLocks noGrp="1"/>
          </p:cNvSpPr>
          <p:nvPr>
            <p:ph type="sldNum" sz="quarter" idx="5"/>
          </p:nvPr>
        </p:nvSpPr>
        <p:spPr/>
        <p:txBody>
          <a:bodyPr/>
          <a:lstStyle/>
          <a:p>
            <a:fld id="{6CEFAE62-322E-CE40-A4F6-10500425364C}" type="slidenum">
              <a:rPr lang="en-US" smtClean="0"/>
              <a:t>7</a:t>
            </a:fld>
            <a:endParaRPr lang="en-US"/>
          </a:p>
        </p:txBody>
      </p:sp>
    </p:spTree>
    <p:extLst>
      <p:ext uri="{BB962C8B-B14F-4D97-AF65-F5344CB8AC3E}">
        <p14:creationId xmlns:p14="http://schemas.microsoft.com/office/powerpoint/2010/main" val="259069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EFAE62-322E-CE40-A4F6-10500425364C}" type="slidenum">
              <a:rPr lang="en-US" smtClean="0"/>
              <a:t>8</a:t>
            </a:fld>
            <a:endParaRPr lang="en-US"/>
          </a:p>
        </p:txBody>
      </p:sp>
    </p:spTree>
    <p:extLst>
      <p:ext uri="{BB962C8B-B14F-4D97-AF65-F5344CB8AC3E}">
        <p14:creationId xmlns:p14="http://schemas.microsoft.com/office/powerpoint/2010/main" val="3349830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sticky question – and really something that is specific to each community. However, something I’ll talk about in a moment is that we are trying to address this somewhat with regard to NEED – a colleague, Dr. Casey Balio, recently developed the PHN Need Index using a whole host of county-level measures which might indicate “need for” a PHN – health outcomes, </a:t>
            </a:r>
            <a:r>
              <a:rPr lang="en-US" dirty="0" err="1"/>
              <a:t>sociodemographics</a:t>
            </a:r>
            <a:r>
              <a:rPr lang="en-US" dirty="0"/>
              <a:t>, resource availability in the county, </a:t>
            </a:r>
            <a:r>
              <a:rPr lang="en-US" dirty="0" err="1"/>
              <a:t>etc</a:t>
            </a:r>
            <a:r>
              <a:rPr lang="en-US" dirty="0"/>
              <a:t>… and looked at does the supply of PHNs in the country match identified need? And by and large – no. So we know there is likely a mismatch going on…which is not necessarily a unique issue to PHNs, but is something we need to dig into further – i.e. WHY does it matter? I’ll talk about that in a minute.</a:t>
            </a:r>
          </a:p>
        </p:txBody>
      </p:sp>
      <p:sp>
        <p:nvSpPr>
          <p:cNvPr id="4" name="Slide Number Placeholder 3"/>
          <p:cNvSpPr>
            <a:spLocks noGrp="1"/>
          </p:cNvSpPr>
          <p:nvPr>
            <p:ph type="sldNum" sz="quarter" idx="5"/>
          </p:nvPr>
        </p:nvSpPr>
        <p:spPr/>
        <p:txBody>
          <a:bodyPr/>
          <a:lstStyle/>
          <a:p>
            <a:fld id="{6CEFAE62-322E-CE40-A4F6-10500425364C}" type="slidenum">
              <a:rPr lang="en-US" smtClean="0"/>
              <a:t>9</a:t>
            </a:fld>
            <a:endParaRPr lang="en-US"/>
          </a:p>
        </p:txBody>
      </p:sp>
    </p:spTree>
    <p:extLst>
      <p:ext uri="{BB962C8B-B14F-4D97-AF65-F5344CB8AC3E}">
        <p14:creationId xmlns:p14="http://schemas.microsoft.com/office/powerpoint/2010/main" val="80989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206CD-6F39-682A-BB07-874B05F11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92E4D8-6C7B-DE0B-0F28-18F40890A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AED471-23C2-E5FB-9405-6A050A45B684}"/>
              </a:ext>
            </a:extLst>
          </p:cNvPr>
          <p:cNvSpPr>
            <a:spLocks noGrp="1"/>
          </p:cNvSpPr>
          <p:nvPr>
            <p:ph type="dt" sz="half" idx="10"/>
          </p:nvPr>
        </p:nvSpPr>
        <p:spPr/>
        <p:txBody>
          <a:bodyPr/>
          <a:lstStyle/>
          <a:p>
            <a:fld id="{7F08BCBB-2032-6245-BA5F-ED6C6635D3CA}" type="datetimeFigureOut">
              <a:rPr lang="en-US" smtClean="0"/>
              <a:t>7/27/2025</a:t>
            </a:fld>
            <a:endParaRPr lang="en-US"/>
          </a:p>
        </p:txBody>
      </p:sp>
      <p:sp>
        <p:nvSpPr>
          <p:cNvPr id="5" name="Footer Placeholder 4">
            <a:extLst>
              <a:ext uri="{FF2B5EF4-FFF2-40B4-BE49-F238E27FC236}">
                <a16:creationId xmlns:a16="http://schemas.microsoft.com/office/drawing/2014/main" id="{345C7F14-45D8-C4C6-D66A-4E9DA23AC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4C912-F5C9-10F7-9756-9FC4CBD0BF1B}"/>
              </a:ext>
            </a:extLst>
          </p:cNvPr>
          <p:cNvSpPr>
            <a:spLocks noGrp="1"/>
          </p:cNvSpPr>
          <p:nvPr>
            <p:ph type="sldNum" sz="quarter" idx="12"/>
          </p:nvPr>
        </p:nvSpPr>
        <p:spPr/>
        <p:txBody>
          <a:bodyPr/>
          <a:lstStyle/>
          <a:p>
            <a:fld id="{61E4892F-6B45-B644-8ABE-585E40C6ECC0}" type="slidenum">
              <a:rPr lang="en-US" smtClean="0"/>
              <a:t>‹#›</a:t>
            </a:fld>
            <a:endParaRPr lang="en-US"/>
          </a:p>
        </p:txBody>
      </p:sp>
    </p:spTree>
    <p:extLst>
      <p:ext uri="{BB962C8B-B14F-4D97-AF65-F5344CB8AC3E}">
        <p14:creationId xmlns:p14="http://schemas.microsoft.com/office/powerpoint/2010/main" val="131191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D63A-C5C1-06DE-2115-CBB2DFE32D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E43E19-8BE7-F6B8-A540-8D34239B12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3F28-4284-2262-20A0-28D88905D0A5}"/>
              </a:ext>
            </a:extLst>
          </p:cNvPr>
          <p:cNvSpPr>
            <a:spLocks noGrp="1"/>
          </p:cNvSpPr>
          <p:nvPr>
            <p:ph type="dt" sz="half" idx="10"/>
          </p:nvPr>
        </p:nvSpPr>
        <p:spPr/>
        <p:txBody>
          <a:bodyPr/>
          <a:lstStyle/>
          <a:p>
            <a:fld id="{7F08BCBB-2032-6245-BA5F-ED6C6635D3CA}" type="datetimeFigureOut">
              <a:rPr lang="en-US" smtClean="0"/>
              <a:t>7/27/2025</a:t>
            </a:fld>
            <a:endParaRPr lang="en-US"/>
          </a:p>
        </p:txBody>
      </p:sp>
      <p:sp>
        <p:nvSpPr>
          <p:cNvPr id="5" name="Footer Placeholder 4">
            <a:extLst>
              <a:ext uri="{FF2B5EF4-FFF2-40B4-BE49-F238E27FC236}">
                <a16:creationId xmlns:a16="http://schemas.microsoft.com/office/drawing/2014/main" id="{EB23E112-F4E6-EEA4-07F7-0976520BE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464C4-DDE9-EA09-2965-14D28BE4AAF4}"/>
              </a:ext>
            </a:extLst>
          </p:cNvPr>
          <p:cNvSpPr>
            <a:spLocks noGrp="1"/>
          </p:cNvSpPr>
          <p:nvPr>
            <p:ph type="sldNum" sz="quarter" idx="12"/>
          </p:nvPr>
        </p:nvSpPr>
        <p:spPr/>
        <p:txBody>
          <a:bodyPr/>
          <a:lstStyle/>
          <a:p>
            <a:fld id="{61E4892F-6B45-B644-8ABE-585E40C6ECC0}" type="slidenum">
              <a:rPr lang="en-US" smtClean="0"/>
              <a:t>‹#›</a:t>
            </a:fld>
            <a:endParaRPr lang="en-US"/>
          </a:p>
        </p:txBody>
      </p:sp>
    </p:spTree>
    <p:extLst>
      <p:ext uri="{BB962C8B-B14F-4D97-AF65-F5344CB8AC3E}">
        <p14:creationId xmlns:p14="http://schemas.microsoft.com/office/powerpoint/2010/main" val="231505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14C09-5F13-4D15-9519-BDBB00F713D3}" type="datetime1">
              <a:rPr lang="en-US" smtClean="0"/>
              <a:t>7/27/2025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2249B-94B5-4863-80F0-B82F8954D95E}" type="slidenum">
              <a:rPr lang="en-US" smtClean="0"/>
              <a:t>‹#›</a:t>
            </a:fld>
            <a:endParaRPr lang="en-US"/>
          </a:p>
        </p:txBody>
      </p:sp>
      <p:pic>
        <p:nvPicPr>
          <p:cNvPr id="8" name="Picture 7">
            <a:extLst>
              <a:ext uri="{FF2B5EF4-FFF2-40B4-BE49-F238E27FC236}">
                <a16:creationId xmlns:a16="http://schemas.microsoft.com/office/drawing/2014/main" id="{BE55A2FC-A897-5B34-C034-A4C6576C91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2984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pic>
        <p:nvPicPr>
          <p:cNvPr id="9" name="Picture 8" descr="A black background with orange and purple text&#10;&#10;Description automatically generated">
            <a:extLst>
              <a:ext uri="{FF2B5EF4-FFF2-40B4-BE49-F238E27FC236}">
                <a16:creationId xmlns:a16="http://schemas.microsoft.com/office/drawing/2014/main" id="{09C9C24D-6FA9-1CD4-CCA3-1BD0A871DF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3500" y="6260797"/>
            <a:ext cx="1905000" cy="597203"/>
          </a:xfrm>
          <a:prstGeom prst="rect">
            <a:avLst/>
          </a:prstGeom>
        </p:spPr>
      </p:pic>
    </p:spTree>
    <p:extLst>
      <p:ext uri="{BB962C8B-B14F-4D97-AF65-F5344CB8AC3E}">
        <p14:creationId xmlns:p14="http://schemas.microsoft.com/office/powerpoint/2010/main" val="1685474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37B17-A402-2B85-6024-1F009B24E5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BB99BF-B10C-3B05-9674-AA5D293A74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DEE03-C6D4-7B0C-A3B1-CFDF867C1AE3}"/>
              </a:ext>
            </a:extLst>
          </p:cNvPr>
          <p:cNvSpPr>
            <a:spLocks noGrp="1"/>
          </p:cNvSpPr>
          <p:nvPr>
            <p:ph type="dt" sz="half" idx="10"/>
          </p:nvPr>
        </p:nvSpPr>
        <p:spPr/>
        <p:txBody>
          <a:bodyPr/>
          <a:lstStyle/>
          <a:p>
            <a:fld id="{7F08BCBB-2032-6245-BA5F-ED6C6635D3CA}" type="datetimeFigureOut">
              <a:rPr lang="en-US" smtClean="0"/>
              <a:t>7/27/2025</a:t>
            </a:fld>
            <a:endParaRPr lang="en-US"/>
          </a:p>
        </p:txBody>
      </p:sp>
      <p:sp>
        <p:nvSpPr>
          <p:cNvPr id="5" name="Footer Placeholder 4">
            <a:extLst>
              <a:ext uri="{FF2B5EF4-FFF2-40B4-BE49-F238E27FC236}">
                <a16:creationId xmlns:a16="http://schemas.microsoft.com/office/drawing/2014/main" id="{7C8B9DE7-7E5F-08CC-0B0E-C80765A2C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3507F-406C-E0AF-C88E-FA53663D5F71}"/>
              </a:ext>
            </a:extLst>
          </p:cNvPr>
          <p:cNvSpPr>
            <a:spLocks noGrp="1"/>
          </p:cNvSpPr>
          <p:nvPr>
            <p:ph type="sldNum" sz="quarter" idx="12"/>
          </p:nvPr>
        </p:nvSpPr>
        <p:spPr/>
        <p:txBody>
          <a:bodyPr/>
          <a:lstStyle/>
          <a:p>
            <a:fld id="{61E4892F-6B45-B644-8ABE-585E40C6ECC0}" type="slidenum">
              <a:rPr lang="en-US" smtClean="0"/>
              <a:t>‹#›</a:t>
            </a:fld>
            <a:endParaRPr lang="en-US"/>
          </a:p>
        </p:txBody>
      </p:sp>
    </p:spTree>
    <p:extLst>
      <p:ext uri="{BB962C8B-B14F-4D97-AF65-F5344CB8AC3E}">
        <p14:creationId xmlns:p14="http://schemas.microsoft.com/office/powerpoint/2010/main" val="196891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856-4777-2B4F-CF19-C9AAB05E7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A601C-D969-DF0F-A9D0-73878DAFBA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561BC-2969-6331-9B41-455A035D8091}"/>
              </a:ext>
            </a:extLst>
          </p:cNvPr>
          <p:cNvSpPr>
            <a:spLocks noGrp="1"/>
          </p:cNvSpPr>
          <p:nvPr>
            <p:ph type="dt" sz="half" idx="10"/>
          </p:nvPr>
        </p:nvSpPr>
        <p:spPr/>
        <p:txBody>
          <a:bodyPr/>
          <a:lstStyle/>
          <a:p>
            <a:fld id="{7F08BCBB-2032-6245-BA5F-ED6C6635D3CA}" type="datetimeFigureOut">
              <a:rPr lang="en-US" smtClean="0"/>
              <a:t>7/27/2025</a:t>
            </a:fld>
            <a:endParaRPr lang="en-US"/>
          </a:p>
        </p:txBody>
      </p:sp>
      <p:sp>
        <p:nvSpPr>
          <p:cNvPr id="5" name="Footer Placeholder 4">
            <a:extLst>
              <a:ext uri="{FF2B5EF4-FFF2-40B4-BE49-F238E27FC236}">
                <a16:creationId xmlns:a16="http://schemas.microsoft.com/office/drawing/2014/main" id="{FE62FAA7-3772-5E29-EDBF-CFFD4EA11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07392-4C7C-7ED2-7FA1-EFEB06952D20}"/>
              </a:ext>
            </a:extLst>
          </p:cNvPr>
          <p:cNvSpPr>
            <a:spLocks noGrp="1"/>
          </p:cNvSpPr>
          <p:nvPr>
            <p:ph type="sldNum" sz="quarter" idx="12"/>
          </p:nvPr>
        </p:nvSpPr>
        <p:spPr/>
        <p:txBody>
          <a:bodyPr/>
          <a:lstStyle/>
          <a:p>
            <a:fld id="{61E4892F-6B45-B644-8ABE-585E40C6ECC0}" type="slidenum">
              <a:rPr lang="en-US" smtClean="0"/>
              <a:t>‹#›</a:t>
            </a:fld>
            <a:endParaRPr lang="en-US"/>
          </a:p>
        </p:txBody>
      </p:sp>
    </p:spTree>
    <p:extLst>
      <p:ext uri="{BB962C8B-B14F-4D97-AF65-F5344CB8AC3E}">
        <p14:creationId xmlns:p14="http://schemas.microsoft.com/office/powerpoint/2010/main" val="141845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C659-8EB5-F2CD-3417-7A5D596B04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C45755-FFE3-81CB-7453-D5DC54D0F0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D4002-8533-D84E-6877-6179FFA2ECFE}"/>
              </a:ext>
            </a:extLst>
          </p:cNvPr>
          <p:cNvSpPr>
            <a:spLocks noGrp="1"/>
          </p:cNvSpPr>
          <p:nvPr>
            <p:ph type="dt" sz="half" idx="10"/>
          </p:nvPr>
        </p:nvSpPr>
        <p:spPr/>
        <p:txBody>
          <a:bodyPr/>
          <a:lstStyle/>
          <a:p>
            <a:fld id="{7F08BCBB-2032-6245-BA5F-ED6C6635D3CA}" type="datetimeFigureOut">
              <a:rPr lang="en-US" smtClean="0"/>
              <a:t>7/27/2025</a:t>
            </a:fld>
            <a:endParaRPr lang="en-US"/>
          </a:p>
        </p:txBody>
      </p:sp>
      <p:sp>
        <p:nvSpPr>
          <p:cNvPr id="5" name="Footer Placeholder 4">
            <a:extLst>
              <a:ext uri="{FF2B5EF4-FFF2-40B4-BE49-F238E27FC236}">
                <a16:creationId xmlns:a16="http://schemas.microsoft.com/office/drawing/2014/main" id="{00ECA594-519D-DDFA-8C67-6B1EE6596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E9A83-771C-6CA4-92E1-9D308631EB54}"/>
              </a:ext>
            </a:extLst>
          </p:cNvPr>
          <p:cNvSpPr>
            <a:spLocks noGrp="1"/>
          </p:cNvSpPr>
          <p:nvPr>
            <p:ph type="sldNum" sz="quarter" idx="12"/>
          </p:nvPr>
        </p:nvSpPr>
        <p:spPr/>
        <p:txBody>
          <a:bodyPr/>
          <a:lstStyle/>
          <a:p>
            <a:fld id="{61E4892F-6B45-B644-8ABE-585E40C6ECC0}" type="slidenum">
              <a:rPr lang="en-US" smtClean="0"/>
              <a:t>‹#›</a:t>
            </a:fld>
            <a:endParaRPr lang="en-US"/>
          </a:p>
        </p:txBody>
      </p:sp>
    </p:spTree>
    <p:extLst>
      <p:ext uri="{BB962C8B-B14F-4D97-AF65-F5344CB8AC3E}">
        <p14:creationId xmlns:p14="http://schemas.microsoft.com/office/powerpoint/2010/main" val="122752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1A7C-CA74-ABB2-6970-FEDE693CD9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91D2A-8CE5-5D0A-714D-36DE381C37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17CBE0-1C29-AA81-73BB-731FEE735F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14D84F-B772-EF93-23CD-AAE9F31849FC}"/>
              </a:ext>
            </a:extLst>
          </p:cNvPr>
          <p:cNvSpPr>
            <a:spLocks noGrp="1"/>
          </p:cNvSpPr>
          <p:nvPr>
            <p:ph type="dt" sz="half" idx="10"/>
          </p:nvPr>
        </p:nvSpPr>
        <p:spPr/>
        <p:txBody>
          <a:bodyPr/>
          <a:lstStyle/>
          <a:p>
            <a:fld id="{7F08BCBB-2032-6245-BA5F-ED6C6635D3CA}" type="datetimeFigureOut">
              <a:rPr lang="en-US" smtClean="0"/>
              <a:t>7/27/2025</a:t>
            </a:fld>
            <a:endParaRPr lang="en-US"/>
          </a:p>
        </p:txBody>
      </p:sp>
      <p:sp>
        <p:nvSpPr>
          <p:cNvPr id="6" name="Footer Placeholder 5">
            <a:extLst>
              <a:ext uri="{FF2B5EF4-FFF2-40B4-BE49-F238E27FC236}">
                <a16:creationId xmlns:a16="http://schemas.microsoft.com/office/drawing/2014/main" id="{80C6AA37-E1A4-428D-9CB9-E630FB041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AC0450-8B2C-EAB0-4372-9C534E0712D4}"/>
              </a:ext>
            </a:extLst>
          </p:cNvPr>
          <p:cNvSpPr>
            <a:spLocks noGrp="1"/>
          </p:cNvSpPr>
          <p:nvPr>
            <p:ph type="sldNum" sz="quarter" idx="12"/>
          </p:nvPr>
        </p:nvSpPr>
        <p:spPr/>
        <p:txBody>
          <a:bodyPr/>
          <a:lstStyle/>
          <a:p>
            <a:fld id="{61E4892F-6B45-B644-8ABE-585E40C6ECC0}" type="slidenum">
              <a:rPr lang="en-US" smtClean="0"/>
              <a:t>‹#›</a:t>
            </a:fld>
            <a:endParaRPr lang="en-US"/>
          </a:p>
        </p:txBody>
      </p:sp>
    </p:spTree>
    <p:extLst>
      <p:ext uri="{BB962C8B-B14F-4D97-AF65-F5344CB8AC3E}">
        <p14:creationId xmlns:p14="http://schemas.microsoft.com/office/powerpoint/2010/main" val="232421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0594-FD99-2FEA-3F93-3FC2BDCC30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92BF10-E459-9C24-C232-A9ED43E88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7E1AAF-837D-6706-03DC-4EF04E8E63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17DE14-24BD-16E8-FA88-C9A475A31D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A34FC-F78D-130D-1A41-785CBB3A00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1F80FF-D993-EACF-64E9-1E5C19B1E10F}"/>
              </a:ext>
            </a:extLst>
          </p:cNvPr>
          <p:cNvSpPr>
            <a:spLocks noGrp="1"/>
          </p:cNvSpPr>
          <p:nvPr>
            <p:ph type="dt" sz="half" idx="10"/>
          </p:nvPr>
        </p:nvSpPr>
        <p:spPr/>
        <p:txBody>
          <a:bodyPr/>
          <a:lstStyle/>
          <a:p>
            <a:fld id="{7F08BCBB-2032-6245-BA5F-ED6C6635D3CA}" type="datetimeFigureOut">
              <a:rPr lang="en-US" smtClean="0"/>
              <a:t>7/27/2025</a:t>
            </a:fld>
            <a:endParaRPr lang="en-US"/>
          </a:p>
        </p:txBody>
      </p:sp>
      <p:sp>
        <p:nvSpPr>
          <p:cNvPr id="8" name="Footer Placeholder 7">
            <a:extLst>
              <a:ext uri="{FF2B5EF4-FFF2-40B4-BE49-F238E27FC236}">
                <a16:creationId xmlns:a16="http://schemas.microsoft.com/office/drawing/2014/main" id="{AF72B0F9-42F6-F793-C32A-203B2F2768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760B6F-9E91-DCCE-2899-53CDBE07F0C6}"/>
              </a:ext>
            </a:extLst>
          </p:cNvPr>
          <p:cNvSpPr>
            <a:spLocks noGrp="1"/>
          </p:cNvSpPr>
          <p:nvPr>
            <p:ph type="sldNum" sz="quarter" idx="12"/>
          </p:nvPr>
        </p:nvSpPr>
        <p:spPr/>
        <p:txBody>
          <a:bodyPr/>
          <a:lstStyle/>
          <a:p>
            <a:fld id="{61E4892F-6B45-B644-8ABE-585E40C6ECC0}" type="slidenum">
              <a:rPr lang="en-US" smtClean="0"/>
              <a:t>‹#›</a:t>
            </a:fld>
            <a:endParaRPr lang="en-US"/>
          </a:p>
        </p:txBody>
      </p:sp>
    </p:spTree>
    <p:extLst>
      <p:ext uri="{BB962C8B-B14F-4D97-AF65-F5344CB8AC3E}">
        <p14:creationId xmlns:p14="http://schemas.microsoft.com/office/powerpoint/2010/main" val="42797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F8DB-36E2-4BE6-9A42-54B8D37EFF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E9AD07-C75A-FB10-33E6-192C80FFF5C8}"/>
              </a:ext>
            </a:extLst>
          </p:cNvPr>
          <p:cNvSpPr>
            <a:spLocks noGrp="1"/>
          </p:cNvSpPr>
          <p:nvPr>
            <p:ph type="dt" sz="half" idx="10"/>
          </p:nvPr>
        </p:nvSpPr>
        <p:spPr/>
        <p:txBody>
          <a:bodyPr/>
          <a:lstStyle/>
          <a:p>
            <a:fld id="{7F08BCBB-2032-6245-BA5F-ED6C6635D3CA}" type="datetimeFigureOut">
              <a:rPr lang="en-US" smtClean="0"/>
              <a:t>7/27/2025</a:t>
            </a:fld>
            <a:endParaRPr lang="en-US"/>
          </a:p>
        </p:txBody>
      </p:sp>
      <p:sp>
        <p:nvSpPr>
          <p:cNvPr id="4" name="Footer Placeholder 3">
            <a:extLst>
              <a:ext uri="{FF2B5EF4-FFF2-40B4-BE49-F238E27FC236}">
                <a16:creationId xmlns:a16="http://schemas.microsoft.com/office/drawing/2014/main" id="{45A258CB-958F-69D4-D9A6-6CA37AFE6B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4C533D-9670-802D-14B3-C6A6C06FC423}"/>
              </a:ext>
            </a:extLst>
          </p:cNvPr>
          <p:cNvSpPr>
            <a:spLocks noGrp="1"/>
          </p:cNvSpPr>
          <p:nvPr>
            <p:ph type="sldNum" sz="quarter" idx="12"/>
          </p:nvPr>
        </p:nvSpPr>
        <p:spPr/>
        <p:txBody>
          <a:bodyPr/>
          <a:lstStyle/>
          <a:p>
            <a:fld id="{61E4892F-6B45-B644-8ABE-585E40C6ECC0}" type="slidenum">
              <a:rPr lang="en-US" smtClean="0"/>
              <a:t>‹#›</a:t>
            </a:fld>
            <a:endParaRPr lang="en-US"/>
          </a:p>
        </p:txBody>
      </p:sp>
    </p:spTree>
    <p:extLst>
      <p:ext uri="{BB962C8B-B14F-4D97-AF65-F5344CB8AC3E}">
        <p14:creationId xmlns:p14="http://schemas.microsoft.com/office/powerpoint/2010/main" val="148997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60F3B-582B-60A0-C164-AC8F4787756C}"/>
              </a:ext>
            </a:extLst>
          </p:cNvPr>
          <p:cNvSpPr>
            <a:spLocks noGrp="1"/>
          </p:cNvSpPr>
          <p:nvPr>
            <p:ph type="dt" sz="half" idx="10"/>
          </p:nvPr>
        </p:nvSpPr>
        <p:spPr/>
        <p:txBody>
          <a:bodyPr/>
          <a:lstStyle/>
          <a:p>
            <a:fld id="{7F08BCBB-2032-6245-BA5F-ED6C6635D3CA}" type="datetimeFigureOut">
              <a:rPr lang="en-US" smtClean="0"/>
              <a:t>7/27/2025</a:t>
            </a:fld>
            <a:endParaRPr lang="en-US"/>
          </a:p>
        </p:txBody>
      </p:sp>
      <p:sp>
        <p:nvSpPr>
          <p:cNvPr id="3" name="Footer Placeholder 2">
            <a:extLst>
              <a:ext uri="{FF2B5EF4-FFF2-40B4-BE49-F238E27FC236}">
                <a16:creationId xmlns:a16="http://schemas.microsoft.com/office/drawing/2014/main" id="{75689326-1BFB-B289-8662-FB743C9CD6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6EA8EE-473D-4CC5-8028-76D2610FFA8D}"/>
              </a:ext>
            </a:extLst>
          </p:cNvPr>
          <p:cNvSpPr>
            <a:spLocks noGrp="1"/>
          </p:cNvSpPr>
          <p:nvPr>
            <p:ph type="sldNum" sz="quarter" idx="12"/>
          </p:nvPr>
        </p:nvSpPr>
        <p:spPr/>
        <p:txBody>
          <a:bodyPr/>
          <a:lstStyle/>
          <a:p>
            <a:fld id="{61E4892F-6B45-B644-8ABE-585E40C6ECC0}" type="slidenum">
              <a:rPr lang="en-US" smtClean="0"/>
              <a:t>‹#›</a:t>
            </a:fld>
            <a:endParaRPr lang="en-US"/>
          </a:p>
        </p:txBody>
      </p:sp>
    </p:spTree>
    <p:extLst>
      <p:ext uri="{BB962C8B-B14F-4D97-AF65-F5344CB8AC3E}">
        <p14:creationId xmlns:p14="http://schemas.microsoft.com/office/powerpoint/2010/main" val="96361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6B69-0FA3-7D5D-555E-5011F3284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7F9EC0-4C6F-CE44-26D6-71598A426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0BDA03-005F-4E03-4C89-A696E7264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F5FC5-CE55-3094-FFED-709C4A221DBF}"/>
              </a:ext>
            </a:extLst>
          </p:cNvPr>
          <p:cNvSpPr>
            <a:spLocks noGrp="1"/>
          </p:cNvSpPr>
          <p:nvPr>
            <p:ph type="dt" sz="half" idx="10"/>
          </p:nvPr>
        </p:nvSpPr>
        <p:spPr/>
        <p:txBody>
          <a:bodyPr/>
          <a:lstStyle/>
          <a:p>
            <a:fld id="{7F08BCBB-2032-6245-BA5F-ED6C6635D3CA}" type="datetimeFigureOut">
              <a:rPr lang="en-US" smtClean="0"/>
              <a:t>7/27/2025</a:t>
            </a:fld>
            <a:endParaRPr lang="en-US"/>
          </a:p>
        </p:txBody>
      </p:sp>
      <p:sp>
        <p:nvSpPr>
          <p:cNvPr id="6" name="Footer Placeholder 5">
            <a:extLst>
              <a:ext uri="{FF2B5EF4-FFF2-40B4-BE49-F238E27FC236}">
                <a16:creationId xmlns:a16="http://schemas.microsoft.com/office/drawing/2014/main" id="{4AFD925E-59B8-AE5C-D3C0-D5D5E45C4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5EC09-462E-DBEF-6778-B2886C5C2985}"/>
              </a:ext>
            </a:extLst>
          </p:cNvPr>
          <p:cNvSpPr>
            <a:spLocks noGrp="1"/>
          </p:cNvSpPr>
          <p:nvPr>
            <p:ph type="sldNum" sz="quarter" idx="12"/>
          </p:nvPr>
        </p:nvSpPr>
        <p:spPr/>
        <p:txBody>
          <a:bodyPr/>
          <a:lstStyle/>
          <a:p>
            <a:fld id="{61E4892F-6B45-B644-8ABE-585E40C6ECC0}" type="slidenum">
              <a:rPr lang="en-US" smtClean="0"/>
              <a:t>‹#›</a:t>
            </a:fld>
            <a:endParaRPr lang="en-US"/>
          </a:p>
        </p:txBody>
      </p:sp>
    </p:spTree>
    <p:extLst>
      <p:ext uri="{BB962C8B-B14F-4D97-AF65-F5344CB8AC3E}">
        <p14:creationId xmlns:p14="http://schemas.microsoft.com/office/powerpoint/2010/main" val="302559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025A-62A9-3416-5276-858225CD37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A5E6AB-6532-2838-714B-8DBB95B375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898EE0-8D9E-5024-FEFE-CD7EB0929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396EE-D601-3AF0-A6FA-CDD2F92E8E6A}"/>
              </a:ext>
            </a:extLst>
          </p:cNvPr>
          <p:cNvSpPr>
            <a:spLocks noGrp="1"/>
          </p:cNvSpPr>
          <p:nvPr>
            <p:ph type="dt" sz="half" idx="10"/>
          </p:nvPr>
        </p:nvSpPr>
        <p:spPr/>
        <p:txBody>
          <a:bodyPr/>
          <a:lstStyle/>
          <a:p>
            <a:fld id="{7F08BCBB-2032-6245-BA5F-ED6C6635D3CA}" type="datetimeFigureOut">
              <a:rPr lang="en-US" smtClean="0"/>
              <a:t>7/27/2025</a:t>
            </a:fld>
            <a:endParaRPr lang="en-US"/>
          </a:p>
        </p:txBody>
      </p:sp>
      <p:sp>
        <p:nvSpPr>
          <p:cNvPr id="6" name="Footer Placeholder 5">
            <a:extLst>
              <a:ext uri="{FF2B5EF4-FFF2-40B4-BE49-F238E27FC236}">
                <a16:creationId xmlns:a16="http://schemas.microsoft.com/office/drawing/2014/main" id="{EC86EA13-DD79-9E22-48A7-9BDF43ED5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7E0DA-8779-F9A9-DCF5-202000703977}"/>
              </a:ext>
            </a:extLst>
          </p:cNvPr>
          <p:cNvSpPr>
            <a:spLocks noGrp="1"/>
          </p:cNvSpPr>
          <p:nvPr>
            <p:ph type="sldNum" sz="quarter" idx="12"/>
          </p:nvPr>
        </p:nvSpPr>
        <p:spPr/>
        <p:txBody>
          <a:bodyPr/>
          <a:lstStyle/>
          <a:p>
            <a:fld id="{61E4892F-6B45-B644-8ABE-585E40C6ECC0}" type="slidenum">
              <a:rPr lang="en-US" smtClean="0"/>
              <a:t>‹#›</a:t>
            </a:fld>
            <a:endParaRPr lang="en-US"/>
          </a:p>
        </p:txBody>
      </p:sp>
    </p:spTree>
    <p:extLst>
      <p:ext uri="{BB962C8B-B14F-4D97-AF65-F5344CB8AC3E}">
        <p14:creationId xmlns:p14="http://schemas.microsoft.com/office/powerpoint/2010/main" val="401690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EE483-F329-7BBF-96D8-8C4568F972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2FE290-522A-9073-2397-ABA20EF6D5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D5C8C-E448-EA28-23F1-031AF4A9C7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08BCBB-2032-6245-BA5F-ED6C6635D3CA}" type="datetimeFigureOut">
              <a:rPr lang="en-US" smtClean="0"/>
              <a:t>7/27/2025</a:t>
            </a:fld>
            <a:endParaRPr lang="en-US"/>
          </a:p>
        </p:txBody>
      </p:sp>
      <p:sp>
        <p:nvSpPr>
          <p:cNvPr id="5" name="Footer Placeholder 4">
            <a:extLst>
              <a:ext uri="{FF2B5EF4-FFF2-40B4-BE49-F238E27FC236}">
                <a16:creationId xmlns:a16="http://schemas.microsoft.com/office/drawing/2014/main" id="{CEC62F58-FBFB-13C9-E29C-7C16D64C0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7D0BA2E-7AAC-B27A-2F6B-78993C679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E4892F-6B45-B644-8ABE-585E40C6ECC0}" type="slidenum">
              <a:rPr lang="en-US" smtClean="0"/>
              <a:t>‹#›</a:t>
            </a:fld>
            <a:endParaRPr lang="en-US"/>
          </a:p>
        </p:txBody>
      </p:sp>
    </p:spTree>
    <p:extLst>
      <p:ext uri="{BB962C8B-B14F-4D97-AF65-F5344CB8AC3E}">
        <p14:creationId xmlns:p14="http://schemas.microsoft.com/office/powerpoint/2010/main" val="3952441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1" r:id="rId11"/>
    <p:sldLayoutId id="2147483660"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111/phn.13109"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naccho.org/uploads/downloadable-resources/Programs/Public-Health-Infrastructure/NACCHO_2019_Profile_final.pdf"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s://www.naccho.org/uploads/downloadable-resources/Programs/Public-Health-Infrastructure/NACCHO_2019_Profile_final.pdf"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F65181-FA76-57F6-CDA6-F12ACC844F59}"/>
              </a:ext>
            </a:extLst>
          </p:cNvPr>
          <p:cNvSpPr>
            <a:spLocks noGrp="1"/>
          </p:cNvSpPr>
          <p:nvPr>
            <p:ph type="sldNum" sz="quarter" idx="12"/>
          </p:nvPr>
        </p:nvSpPr>
        <p:spPr/>
        <p:txBody>
          <a:bodyPr/>
          <a:lstStyle/>
          <a:p>
            <a:fld id="{5BF2249B-94B5-4863-80F0-B82F8954D95E}" type="slidenum">
              <a:rPr lang="en-US" smtClean="0"/>
              <a:t>1</a:t>
            </a:fld>
            <a:endParaRPr lang="en-US"/>
          </a:p>
        </p:txBody>
      </p:sp>
      <p:pic>
        <p:nvPicPr>
          <p:cNvPr id="4" name="Picture 3" descr="A close-up of a logo&#10;&#10;Description automatically generated">
            <a:extLst>
              <a:ext uri="{FF2B5EF4-FFF2-40B4-BE49-F238E27FC236}">
                <a16:creationId xmlns:a16="http://schemas.microsoft.com/office/drawing/2014/main" id="{A096754E-8AD8-D1D0-46BF-6E89B4E0B9C7}"/>
              </a:ext>
            </a:extLst>
          </p:cNvPr>
          <p:cNvPicPr>
            <a:picLocks noChangeAspect="1"/>
          </p:cNvPicPr>
          <p:nvPr/>
        </p:nvPicPr>
        <p:blipFill>
          <a:blip r:embed="rId3"/>
          <a:stretch>
            <a:fillRect/>
          </a:stretch>
        </p:blipFill>
        <p:spPr>
          <a:xfrm>
            <a:off x="-417605" y="6947026"/>
            <a:ext cx="2874951" cy="749611"/>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B12C284-5430-9911-0700-041A8F922B79}"/>
                  </a:ext>
                </a:extLst>
              </p14:cNvPr>
              <p14:cNvContentPartPr/>
              <p14:nvPr/>
            </p14:nvContentPartPr>
            <p14:xfrm>
              <a:off x="2886009" y="4412140"/>
              <a:ext cx="19183" cy="19183"/>
            </p14:xfrm>
          </p:contentPart>
        </mc:Choice>
        <mc:Fallback xmlns="">
          <p:pic>
            <p:nvPicPr>
              <p:cNvPr id="6" name="Ink 5">
                <a:extLst>
                  <a:ext uri="{FF2B5EF4-FFF2-40B4-BE49-F238E27FC236}">
                    <a16:creationId xmlns:a16="http://schemas.microsoft.com/office/drawing/2014/main" id="{FB12C284-5430-9911-0700-041A8F922B79}"/>
                  </a:ext>
                </a:extLst>
              </p:cNvPr>
              <p:cNvPicPr/>
              <p:nvPr/>
            </p:nvPicPr>
            <p:blipFill>
              <a:blip r:embed="rId5"/>
              <a:stretch>
                <a:fillRect/>
              </a:stretch>
            </p:blipFill>
            <p:spPr>
              <a:xfrm>
                <a:off x="1926859" y="3452990"/>
                <a:ext cx="1918300" cy="19183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873A5C18-074B-702E-7955-C29FF10F364F}"/>
                  </a:ext>
                </a:extLst>
              </p14:cNvPr>
              <p14:cNvContentPartPr/>
              <p14:nvPr/>
            </p14:nvContentPartPr>
            <p14:xfrm>
              <a:off x="5015346" y="6330462"/>
              <a:ext cx="19183" cy="19183"/>
            </p14:xfrm>
          </p:contentPart>
        </mc:Choice>
        <mc:Fallback xmlns="">
          <p:pic>
            <p:nvPicPr>
              <p:cNvPr id="9" name="Ink 8">
                <a:extLst>
                  <a:ext uri="{FF2B5EF4-FFF2-40B4-BE49-F238E27FC236}">
                    <a16:creationId xmlns:a16="http://schemas.microsoft.com/office/drawing/2014/main" id="{873A5C18-074B-702E-7955-C29FF10F364F}"/>
                  </a:ext>
                </a:extLst>
              </p:cNvPr>
              <p:cNvPicPr/>
              <p:nvPr/>
            </p:nvPicPr>
            <p:blipFill>
              <a:blip r:embed="rId7"/>
              <a:stretch>
                <a:fillRect/>
              </a:stretch>
            </p:blipFill>
            <p:spPr>
              <a:xfrm>
                <a:off x="4971748" y="5371312"/>
                <a:ext cx="105507" cy="19183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AE3E9CCA-7342-3C79-C56C-DF3844606473}"/>
                  </a:ext>
                </a:extLst>
              </p14:cNvPr>
              <p14:cNvContentPartPr/>
              <p14:nvPr/>
            </p14:nvContentPartPr>
            <p14:xfrm>
              <a:off x="6308272" y="5831698"/>
              <a:ext cx="526869" cy="39270"/>
            </p14:xfrm>
          </p:contentPart>
        </mc:Choice>
        <mc:Fallback xmlns="">
          <p:pic>
            <p:nvPicPr>
              <p:cNvPr id="26" name="Ink 25">
                <a:extLst>
                  <a:ext uri="{FF2B5EF4-FFF2-40B4-BE49-F238E27FC236}">
                    <a16:creationId xmlns:a16="http://schemas.microsoft.com/office/drawing/2014/main" id="{AE3E9CCA-7342-3C79-C56C-DF3844606473}"/>
                  </a:ext>
                </a:extLst>
              </p:cNvPr>
              <p:cNvPicPr/>
              <p:nvPr/>
            </p:nvPicPr>
            <p:blipFill>
              <a:blip r:embed="rId9"/>
              <a:stretch>
                <a:fillRect/>
              </a:stretch>
            </p:blipFill>
            <p:spPr>
              <a:xfrm>
                <a:off x="6290290" y="5813848"/>
                <a:ext cx="562473" cy="7461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7F7192D0-DD8D-9B2F-112A-3794BCF6ABBB}"/>
                  </a:ext>
                </a:extLst>
              </p14:cNvPr>
              <p14:cNvContentPartPr/>
              <p14:nvPr/>
            </p14:nvContentPartPr>
            <p14:xfrm>
              <a:off x="6536872" y="5825542"/>
              <a:ext cx="318003" cy="44433"/>
            </p14:xfrm>
          </p:contentPart>
        </mc:Choice>
        <mc:Fallback xmlns="">
          <p:pic>
            <p:nvPicPr>
              <p:cNvPr id="27" name="Ink 26">
                <a:extLst>
                  <a:ext uri="{FF2B5EF4-FFF2-40B4-BE49-F238E27FC236}">
                    <a16:creationId xmlns:a16="http://schemas.microsoft.com/office/drawing/2014/main" id="{7F7192D0-DD8D-9B2F-112A-3794BCF6ABBB}"/>
                  </a:ext>
                </a:extLst>
              </p:cNvPr>
              <p:cNvPicPr/>
              <p:nvPr/>
            </p:nvPicPr>
            <p:blipFill>
              <a:blip r:embed="rId11"/>
              <a:stretch>
                <a:fillRect/>
              </a:stretch>
            </p:blipFill>
            <p:spPr>
              <a:xfrm>
                <a:off x="6518885" y="5807625"/>
                <a:ext cx="353616" cy="79908"/>
              </a:xfrm>
              <a:prstGeom prst="rect">
                <a:avLst/>
              </a:prstGeom>
            </p:spPr>
          </p:pic>
        </mc:Fallback>
      </mc:AlternateContent>
      <p:pic>
        <p:nvPicPr>
          <p:cNvPr id="28" name="Picture 27">
            <a:extLst>
              <a:ext uri="{FF2B5EF4-FFF2-40B4-BE49-F238E27FC236}">
                <a16:creationId xmlns:a16="http://schemas.microsoft.com/office/drawing/2014/main" id="{1CBF90FD-3769-769F-141A-7C82F0512F57}"/>
              </a:ext>
            </a:extLst>
          </p:cNvPr>
          <p:cNvPicPr>
            <a:picLocks noChangeAspect="1"/>
          </p:cNvPicPr>
          <p:nvPr/>
        </p:nvPicPr>
        <p:blipFill>
          <a:blip r:embed="rId12"/>
          <a:stretch>
            <a:fillRect/>
          </a:stretch>
        </p:blipFill>
        <p:spPr>
          <a:xfrm>
            <a:off x="5257800" y="2971800"/>
            <a:ext cx="1676400" cy="914400"/>
          </a:xfrm>
          <a:prstGeom prst="rect">
            <a:avLst/>
          </a:prstGeom>
        </p:spPr>
      </p:pic>
      <p:grpSp>
        <p:nvGrpSpPr>
          <p:cNvPr id="7" name="Group 6">
            <a:extLst>
              <a:ext uri="{FF2B5EF4-FFF2-40B4-BE49-F238E27FC236}">
                <a16:creationId xmlns:a16="http://schemas.microsoft.com/office/drawing/2014/main" id="{9FA617F1-2743-B569-297D-94F9AEE50F3A}"/>
              </a:ext>
            </a:extLst>
          </p:cNvPr>
          <p:cNvGrpSpPr/>
          <p:nvPr/>
        </p:nvGrpSpPr>
        <p:grpSpPr>
          <a:xfrm>
            <a:off x="116840" y="0"/>
            <a:ext cx="11958320" cy="6858000"/>
            <a:chOff x="162561" y="0"/>
            <a:chExt cx="11958320" cy="6858000"/>
          </a:xfrm>
        </p:grpSpPr>
        <p:pic>
          <p:nvPicPr>
            <p:cNvPr id="3" name="Picture 2" descr="A white rectangular frame with orange and blue border&#10;&#10;Description automatically generated">
              <a:extLst>
                <a:ext uri="{FF2B5EF4-FFF2-40B4-BE49-F238E27FC236}">
                  <a16:creationId xmlns:a16="http://schemas.microsoft.com/office/drawing/2014/main" id="{A1C9449E-034D-200A-5E77-943FF2DB3A7E}"/>
                </a:ext>
              </a:extLst>
            </p:cNvPr>
            <p:cNvPicPr>
              <a:picLocks noChangeAspect="1"/>
            </p:cNvPicPr>
            <p:nvPr/>
          </p:nvPicPr>
          <p:blipFill>
            <a:blip r:embed="rId13"/>
            <a:stretch>
              <a:fillRect/>
            </a:stretch>
          </p:blipFill>
          <p:spPr>
            <a:xfrm>
              <a:off x="162561" y="0"/>
              <a:ext cx="11958320" cy="6858000"/>
            </a:xfrm>
            <a:prstGeom prst="rect">
              <a:avLst/>
            </a:prstGeom>
          </p:spPr>
        </p:pic>
        <p:sp>
          <p:nvSpPr>
            <p:cNvPr id="29" name="Rectangle 28">
              <a:extLst>
                <a:ext uri="{FF2B5EF4-FFF2-40B4-BE49-F238E27FC236}">
                  <a16:creationId xmlns:a16="http://schemas.microsoft.com/office/drawing/2014/main" id="{2DD0379F-9F1C-8EB4-326A-017A1345EE9A}"/>
                </a:ext>
              </a:extLst>
            </p:cNvPr>
            <p:cNvSpPr/>
            <p:nvPr/>
          </p:nvSpPr>
          <p:spPr>
            <a:xfrm>
              <a:off x="4470400" y="5759904"/>
              <a:ext cx="3373119" cy="1027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lose-up of a logo&#10;&#10;Description automatically generated">
              <a:extLst>
                <a:ext uri="{FF2B5EF4-FFF2-40B4-BE49-F238E27FC236}">
                  <a16:creationId xmlns:a16="http://schemas.microsoft.com/office/drawing/2014/main" id="{F5C1979F-71E2-B4D5-7326-013F140333B4}"/>
                </a:ext>
              </a:extLst>
            </p:cNvPr>
            <p:cNvPicPr>
              <a:picLocks noChangeAspect="1"/>
            </p:cNvPicPr>
            <p:nvPr/>
          </p:nvPicPr>
          <p:blipFill>
            <a:blip r:embed="rId3"/>
            <a:stretch>
              <a:fillRect/>
            </a:stretch>
          </p:blipFill>
          <p:spPr>
            <a:xfrm>
              <a:off x="4768009" y="6028958"/>
              <a:ext cx="2655981" cy="692517"/>
            </a:xfrm>
            <a:prstGeom prst="rect">
              <a:avLst/>
            </a:prstGeom>
          </p:spPr>
        </p:pic>
      </p:grpSp>
      <p:sp>
        <p:nvSpPr>
          <p:cNvPr id="5" name="Title 1">
            <a:extLst>
              <a:ext uri="{FF2B5EF4-FFF2-40B4-BE49-F238E27FC236}">
                <a16:creationId xmlns:a16="http://schemas.microsoft.com/office/drawing/2014/main" id="{739508C0-0A25-CC55-3A40-33E735ECF0A3}"/>
              </a:ext>
            </a:extLst>
          </p:cNvPr>
          <p:cNvSpPr txBox="1">
            <a:spLocks/>
          </p:cNvSpPr>
          <p:nvPr/>
        </p:nvSpPr>
        <p:spPr>
          <a:xfrm>
            <a:off x="676102" y="467723"/>
            <a:ext cx="10933512" cy="23876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t>Research on the PHN Workforce: </a:t>
            </a:r>
          </a:p>
          <a:p>
            <a:pPr algn="ctr"/>
            <a:r>
              <a:rPr lang="en-US" sz="5400" dirty="0"/>
              <a:t>Roles, Trends, Impact and Current Questions</a:t>
            </a:r>
          </a:p>
        </p:txBody>
      </p:sp>
      <p:sp>
        <p:nvSpPr>
          <p:cNvPr id="8" name="Subtitle 2">
            <a:extLst>
              <a:ext uri="{FF2B5EF4-FFF2-40B4-BE49-F238E27FC236}">
                <a16:creationId xmlns:a16="http://schemas.microsoft.com/office/drawing/2014/main" id="{488F7996-3F12-52E6-2E29-7B739A0F0AFC}"/>
              </a:ext>
            </a:extLst>
          </p:cNvPr>
          <p:cNvSpPr txBox="1">
            <a:spLocks/>
          </p:cNvSpPr>
          <p:nvPr/>
        </p:nvSpPr>
        <p:spPr>
          <a:xfrm>
            <a:off x="1097280" y="3659188"/>
            <a:ext cx="9991898" cy="165576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
              </a:spcBef>
              <a:buNone/>
            </a:pPr>
            <a:r>
              <a:rPr lang="en-US" dirty="0"/>
              <a:t>Paula Kett</a:t>
            </a:r>
          </a:p>
          <a:p>
            <a:pPr marL="0" indent="0" algn="ctr">
              <a:lnSpc>
                <a:spcPct val="100000"/>
              </a:lnSpc>
              <a:spcBef>
                <a:spcPts val="400"/>
              </a:spcBef>
              <a:buNone/>
            </a:pPr>
            <a:r>
              <a:rPr lang="en-US" dirty="0"/>
              <a:t>University of Washington </a:t>
            </a:r>
          </a:p>
          <a:p>
            <a:pPr marL="0" indent="0" algn="ctr">
              <a:spcBef>
                <a:spcPts val="400"/>
              </a:spcBef>
              <a:buNone/>
            </a:pPr>
            <a:endParaRPr lang="en-US" dirty="0"/>
          </a:p>
          <a:p>
            <a:pPr marL="0" indent="0" algn="ctr">
              <a:buNone/>
            </a:pPr>
            <a:r>
              <a:rPr lang="en-US" dirty="0"/>
              <a:t>Public Health Nursing Learning Lab</a:t>
            </a:r>
          </a:p>
          <a:p>
            <a:pPr marL="0" indent="0" algn="ctr">
              <a:buNone/>
            </a:pPr>
            <a:r>
              <a:rPr lang="en-US" dirty="0"/>
              <a:t>July 23, 2025</a:t>
            </a:r>
          </a:p>
        </p:txBody>
      </p:sp>
    </p:spTree>
    <p:extLst>
      <p:ext uri="{BB962C8B-B14F-4D97-AF65-F5344CB8AC3E}">
        <p14:creationId xmlns:p14="http://schemas.microsoft.com/office/powerpoint/2010/main" val="265122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9CAA14-0F36-BF4F-9B19-B29289D33AFF}"/>
              </a:ext>
            </a:extLst>
          </p:cNvPr>
          <p:cNvSpPr txBox="1"/>
          <p:nvPr/>
        </p:nvSpPr>
        <p:spPr>
          <a:xfrm>
            <a:off x="339436" y="-119785"/>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dirty="0">
                <a:latin typeface="+mj-lt"/>
                <a:ea typeface="+mj-ea"/>
                <a:cs typeface="+mj-cs"/>
              </a:rPr>
              <a:t>Ongoing questions</a:t>
            </a:r>
          </a:p>
        </p:txBody>
      </p:sp>
      <p:graphicFrame>
        <p:nvGraphicFramePr>
          <p:cNvPr id="8" name="TextBox 4">
            <a:extLst>
              <a:ext uri="{FF2B5EF4-FFF2-40B4-BE49-F238E27FC236}">
                <a16:creationId xmlns:a16="http://schemas.microsoft.com/office/drawing/2014/main" id="{E0E326A3-88CC-5B5D-4D89-724BFD39CEB8}"/>
              </a:ext>
            </a:extLst>
          </p:cNvPr>
          <p:cNvGraphicFramePr/>
          <p:nvPr>
            <p:extLst>
              <p:ext uri="{D42A27DB-BD31-4B8C-83A1-F6EECF244321}">
                <p14:modId xmlns:p14="http://schemas.microsoft.com/office/powerpoint/2010/main" val="2120830172"/>
              </p:ext>
            </p:extLst>
          </p:nvPr>
        </p:nvGraphicFramePr>
        <p:xfrm>
          <a:off x="498765" y="1205778"/>
          <a:ext cx="11222180" cy="5287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303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111EE-427E-B11A-CAE6-22C2B0B6E982}"/>
              </a:ext>
            </a:extLst>
          </p:cNvPr>
          <p:cNvSpPr>
            <a:spLocks noGrp="1"/>
          </p:cNvSpPr>
          <p:nvPr>
            <p:ph type="title"/>
          </p:nvPr>
        </p:nvSpPr>
        <p:spPr>
          <a:xfrm>
            <a:off x="466929" y="121935"/>
            <a:ext cx="11342450" cy="941755"/>
          </a:xfrm>
        </p:spPr>
        <p:txBody>
          <a:bodyPr>
            <a:normAutofit/>
          </a:bodyPr>
          <a:lstStyle/>
          <a:p>
            <a:r>
              <a:rPr lang="en-US" sz="4000" b="1" dirty="0"/>
              <a:t>PHNs compared to other RNs </a:t>
            </a:r>
            <a:r>
              <a:rPr lang="en-US" sz="4000" b="1" dirty="0">
                <a:sym typeface="Wingdings" pitchFamily="2" charset="2"/>
              </a:rPr>
              <a:t> what do we know?</a:t>
            </a:r>
            <a:endParaRPr lang="en-US" sz="4000" b="1" dirty="0"/>
          </a:p>
        </p:txBody>
      </p:sp>
      <p:graphicFrame>
        <p:nvGraphicFramePr>
          <p:cNvPr id="4" name="Content Placeholder 3">
            <a:extLst>
              <a:ext uri="{FF2B5EF4-FFF2-40B4-BE49-F238E27FC236}">
                <a16:creationId xmlns:a16="http://schemas.microsoft.com/office/drawing/2014/main" id="{EDFEAD63-71E8-E1ED-9C14-83FDD050C1E6}"/>
              </a:ext>
            </a:extLst>
          </p:cNvPr>
          <p:cNvGraphicFramePr>
            <a:graphicFrameLocks noGrp="1"/>
          </p:cNvGraphicFramePr>
          <p:nvPr>
            <p:ph idx="1"/>
            <p:extLst>
              <p:ext uri="{D42A27DB-BD31-4B8C-83A1-F6EECF244321}">
                <p14:modId xmlns:p14="http://schemas.microsoft.com/office/powerpoint/2010/main" val="3509244372"/>
              </p:ext>
            </p:extLst>
          </p:nvPr>
        </p:nvGraphicFramePr>
        <p:xfrm>
          <a:off x="466929" y="896355"/>
          <a:ext cx="11342450" cy="5839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246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8B919D7-D39A-D54F-A3D8-C2F3939B216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AF65ADF-5746-9442-B395-EDF2FCEFFB7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A1EBCC5-3300-6F47-956F-AAA5217F38F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89D82EE-8138-C244-BEF8-979544C05E5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CC5B44E2-F648-6F41-BA2F-7C9B6B1ED0E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E81360BF-6DBC-424C-91AE-ED1078E4BB3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0D6892-5061-7ED3-DCBF-6215EB03EC7B}"/>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2900" b="1"/>
              <a:t>Measuring impact - when need doesn’t match supply</a:t>
            </a:r>
          </a:p>
        </p:txBody>
      </p:sp>
      <p:sp>
        <p:nvSpPr>
          <p:cNvPr id="18" name="Rectangle 1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9725F65-0913-4C96-5E86-5794270CF91C}"/>
              </a:ext>
            </a:extLst>
          </p:cNvPr>
          <p:cNvSpPr>
            <a:spLocks noGrp="1"/>
          </p:cNvSpPr>
          <p:nvPr>
            <p:ph sz="half" idx="1"/>
          </p:nvPr>
        </p:nvSpPr>
        <p:spPr>
          <a:xfrm>
            <a:off x="411479" y="2688336"/>
            <a:ext cx="4498848" cy="3584448"/>
          </a:xfrm>
        </p:spPr>
        <p:txBody>
          <a:bodyPr vert="horz" lIns="91440" tIns="45720" rIns="91440" bIns="45720" rtlCol="0" anchor="t">
            <a:normAutofit/>
          </a:bodyPr>
          <a:lstStyle/>
          <a:p>
            <a:pPr>
              <a:spcBef>
                <a:spcPts val="1600"/>
              </a:spcBef>
            </a:pPr>
            <a:r>
              <a:rPr lang="en-US" sz="2000" dirty="0"/>
              <a:t>Upcoming study </a:t>
            </a:r>
          </a:p>
          <a:p>
            <a:pPr>
              <a:spcBef>
                <a:spcPts val="1600"/>
              </a:spcBef>
            </a:pPr>
            <a:r>
              <a:rPr lang="en-US" sz="2000" dirty="0"/>
              <a:t>Using PHN Need Index - examine differences in a range of health outcomes in counties which have a match or mismatch of PHN supply to PHN need</a:t>
            </a:r>
          </a:p>
          <a:p>
            <a:pPr>
              <a:spcBef>
                <a:spcPts val="1600"/>
              </a:spcBef>
            </a:pPr>
            <a:r>
              <a:rPr lang="en-US" sz="2000" dirty="0"/>
              <a:t>Follow on to previous study which found better health outcomes (and reduced disparities) in counties where nurse was LHD director</a:t>
            </a:r>
          </a:p>
        </p:txBody>
      </p:sp>
      <p:pic>
        <p:nvPicPr>
          <p:cNvPr id="11" name="Content Placeholder 10" descr="Balls balancing">
            <a:extLst>
              <a:ext uri="{FF2B5EF4-FFF2-40B4-BE49-F238E27FC236}">
                <a16:creationId xmlns:a16="http://schemas.microsoft.com/office/drawing/2014/main" id="{286E823F-9ED9-A879-3B34-EF9631E1D3BE}"/>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b="-1"/>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827577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95C36F-0E25-64F7-ACFD-17B1DD09F35E}"/>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rPr>
              <a:t>Questions for you</a:t>
            </a:r>
          </a:p>
        </p:txBody>
      </p:sp>
      <p:graphicFrame>
        <p:nvGraphicFramePr>
          <p:cNvPr id="5" name="Content Placeholder 2">
            <a:extLst>
              <a:ext uri="{FF2B5EF4-FFF2-40B4-BE49-F238E27FC236}">
                <a16:creationId xmlns:a16="http://schemas.microsoft.com/office/drawing/2014/main" id="{6767F3E0-678D-3951-109B-D474C31330A4}"/>
              </a:ext>
            </a:extLst>
          </p:cNvPr>
          <p:cNvGraphicFramePr>
            <a:graphicFrameLocks noGrp="1"/>
          </p:cNvGraphicFramePr>
          <p:nvPr>
            <p:ph idx="1"/>
            <p:extLst>
              <p:ext uri="{D42A27DB-BD31-4B8C-83A1-F6EECF244321}">
                <p14:modId xmlns:p14="http://schemas.microsoft.com/office/powerpoint/2010/main" val="2409555179"/>
              </p:ext>
            </p:extLst>
          </p:nvPr>
        </p:nvGraphicFramePr>
        <p:xfrm>
          <a:off x="261258" y="2112579"/>
          <a:ext cx="11310628"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81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33987" y="2057405"/>
            <a:ext cx="8421190" cy="4031385"/>
          </a:xfrm>
          <a:prstGeom prst="rect">
            <a:avLst/>
          </a:prstGeom>
          <a:solidFill>
            <a:schemeClr val="accent4">
              <a:lumMod val="20000"/>
              <a:lumOff val="80000"/>
            </a:schemeClr>
          </a:solidFill>
          <a:ln>
            <a:solidFill>
              <a:srgbClr val="002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29000" y="524334"/>
            <a:ext cx="5231164" cy="1304466"/>
          </a:xfrm>
          <a:prstGeom prst="rect">
            <a:avLst/>
          </a:prstGeom>
        </p:spPr>
      </p:pic>
      <p:sp>
        <p:nvSpPr>
          <p:cNvPr id="7" name="Rectangle 6"/>
          <p:cNvSpPr/>
          <p:nvPr/>
        </p:nvSpPr>
        <p:spPr>
          <a:xfrm>
            <a:off x="6552552" y="5371970"/>
            <a:ext cx="3276600" cy="647830"/>
          </a:xfrm>
          <a:prstGeom prst="rect">
            <a:avLst/>
          </a:prstGeom>
          <a:solidFill>
            <a:schemeClr val="bg1"/>
          </a:solidFill>
          <a:ln>
            <a:solidFill>
              <a:schemeClr val="accent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7802" y="5435774"/>
            <a:ext cx="3086100" cy="507831"/>
          </a:xfrm>
          <a:prstGeom prst="rect">
            <a:avLst/>
          </a:prstGeom>
          <a:noFill/>
        </p:spPr>
        <p:txBody>
          <a:bodyPr wrap="square" rtlCol="0">
            <a:spAutoFit/>
          </a:bodyPr>
          <a:lstStyle/>
          <a:p>
            <a:pPr algn="ctr"/>
            <a:r>
              <a:rPr lang="en-US" sz="1350" b="1" dirty="0">
                <a:solidFill>
                  <a:srgbClr val="002060"/>
                </a:solidFill>
                <a:latin typeface="Arial" charset="0"/>
                <a:ea typeface="Arial" charset="0"/>
                <a:cs typeface="Arial" charset="0"/>
              </a:rPr>
              <a:t>Follow us on Facebook, LinkedIn and Twitter @</a:t>
            </a:r>
            <a:r>
              <a:rPr lang="en-US" sz="1350" b="1" dirty="0" err="1">
                <a:solidFill>
                  <a:srgbClr val="002060"/>
                </a:solidFill>
                <a:latin typeface="Arial" charset="0"/>
                <a:ea typeface="Arial" charset="0"/>
                <a:cs typeface="Arial" charset="0"/>
              </a:rPr>
              <a:t>uwchws</a:t>
            </a:r>
            <a:endParaRPr lang="en-US" sz="1350" b="1" dirty="0">
              <a:solidFill>
                <a:srgbClr val="002060"/>
              </a:solidFill>
              <a:latin typeface="Arial" charset="0"/>
              <a:ea typeface="Arial" charset="0"/>
              <a:cs typeface="Arial" charset="0"/>
            </a:endParaRPr>
          </a:p>
        </p:txBody>
      </p:sp>
      <p:sp>
        <p:nvSpPr>
          <p:cNvPr id="2" name="Title 1"/>
          <p:cNvSpPr>
            <a:spLocks noGrp="1"/>
          </p:cNvSpPr>
          <p:nvPr>
            <p:ph type="title"/>
          </p:nvPr>
        </p:nvSpPr>
        <p:spPr>
          <a:xfrm>
            <a:off x="2180192" y="2179287"/>
            <a:ext cx="7886700" cy="1325563"/>
          </a:xfrm>
        </p:spPr>
        <p:txBody>
          <a:bodyPr>
            <a:normAutofit/>
          </a:bodyPr>
          <a:lstStyle/>
          <a:p>
            <a:r>
              <a:rPr lang="en-US" sz="2400" b="1" dirty="0">
                <a:latin typeface="+mn-lt"/>
              </a:rPr>
              <a:t>More details and information:</a:t>
            </a:r>
            <a:br>
              <a:rPr lang="en-US" sz="2400" b="1" dirty="0">
                <a:latin typeface="+mn-lt"/>
              </a:rPr>
            </a:br>
            <a:r>
              <a:rPr lang="en-US" sz="2400" dirty="0">
                <a:latin typeface="+mn-lt"/>
              </a:rPr>
              <a:t>https://</a:t>
            </a:r>
            <a:r>
              <a:rPr lang="en-US" sz="2400" dirty="0" err="1">
                <a:latin typeface="+mn-lt"/>
              </a:rPr>
              <a:t>familymedicine.uw.edu</a:t>
            </a:r>
            <a:r>
              <a:rPr lang="en-US" sz="2400" dirty="0">
                <a:latin typeface="+mn-lt"/>
              </a:rPr>
              <a:t>/</a:t>
            </a:r>
            <a:r>
              <a:rPr lang="en-US" sz="2400" dirty="0" err="1">
                <a:latin typeface="+mn-lt"/>
              </a:rPr>
              <a:t>chws</a:t>
            </a:r>
            <a:r>
              <a:rPr lang="en-US" sz="2400" dirty="0">
                <a:latin typeface="+mn-lt"/>
              </a:rPr>
              <a:t>/</a:t>
            </a:r>
          </a:p>
        </p:txBody>
      </p:sp>
      <p:sp>
        <p:nvSpPr>
          <p:cNvPr id="3" name="Content Placeholder 2"/>
          <p:cNvSpPr>
            <a:spLocks noGrp="1"/>
          </p:cNvSpPr>
          <p:nvPr>
            <p:ph idx="1"/>
          </p:nvPr>
        </p:nvSpPr>
        <p:spPr>
          <a:xfrm>
            <a:off x="2180192" y="3200412"/>
            <a:ext cx="8229600" cy="2285988"/>
          </a:xfrm>
        </p:spPr>
        <p:txBody>
          <a:bodyPr>
            <a:normAutofit/>
          </a:bodyPr>
          <a:lstStyle/>
          <a:p>
            <a:pPr marL="0" indent="0">
              <a:spcBef>
                <a:spcPts val="0"/>
              </a:spcBef>
              <a:buNone/>
            </a:pPr>
            <a:endParaRPr lang="en-US" sz="2400"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spcAft>
                <a:spcPts val="300"/>
              </a:spcAft>
              <a:buNone/>
            </a:pPr>
            <a:r>
              <a:rPr lang="en-US" sz="2600" dirty="0">
                <a:latin typeface="Arial" panose="020B0604020202020204" pitchFamily="34" charset="0"/>
                <a:cs typeface="Arial" panose="020B0604020202020204" pitchFamily="34" charset="0"/>
              </a:rPr>
              <a:t>Contact: Paula Kett, </a:t>
            </a:r>
            <a:r>
              <a:rPr lang="en-US" sz="2600" dirty="0" err="1">
                <a:latin typeface="Arial" panose="020B0604020202020204" pitchFamily="34" charset="0"/>
                <a:cs typeface="Arial" panose="020B0604020202020204" pitchFamily="34" charset="0"/>
              </a:rPr>
              <a:t>pmk@uw.edu</a:t>
            </a:r>
            <a:endParaRPr lang="en-US" sz="1500" b="1"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16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73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DC01CE-E608-9E36-2789-557A851764E3}"/>
              </a:ext>
            </a:extLst>
          </p:cNvPr>
          <p:cNvSpPr>
            <a:spLocks noGrp="1"/>
          </p:cNvSpPr>
          <p:nvPr>
            <p:ph type="title"/>
          </p:nvPr>
        </p:nvSpPr>
        <p:spPr>
          <a:xfrm>
            <a:off x="136052" y="-170216"/>
            <a:ext cx="10515600" cy="1325563"/>
          </a:xfrm>
        </p:spPr>
        <p:txBody>
          <a:bodyPr>
            <a:normAutofit/>
          </a:bodyPr>
          <a:lstStyle/>
          <a:p>
            <a:r>
              <a:rPr lang="en-US" sz="4000" dirty="0"/>
              <a:t>References</a:t>
            </a:r>
          </a:p>
        </p:txBody>
      </p:sp>
      <p:sp>
        <p:nvSpPr>
          <p:cNvPr id="8" name="Content Placeholder 2">
            <a:extLst>
              <a:ext uri="{FF2B5EF4-FFF2-40B4-BE49-F238E27FC236}">
                <a16:creationId xmlns:a16="http://schemas.microsoft.com/office/drawing/2014/main" id="{097B859A-F614-0CDE-0874-A725FEE4F069}"/>
              </a:ext>
            </a:extLst>
          </p:cNvPr>
          <p:cNvSpPr>
            <a:spLocks noGrp="1"/>
          </p:cNvSpPr>
          <p:nvPr>
            <p:ph idx="1"/>
          </p:nvPr>
        </p:nvSpPr>
        <p:spPr>
          <a:xfrm>
            <a:off x="365760" y="847344"/>
            <a:ext cx="11460480" cy="6010656"/>
          </a:xfrm>
        </p:spPr>
        <p:txBody>
          <a:bodyPr>
            <a:normAutofit fontScale="92500" lnSpcReduction="10000"/>
          </a:bodyPr>
          <a:lstStyle/>
          <a:p>
            <a:pPr marL="514350" indent="-514350">
              <a:buFont typeface="+mj-lt"/>
              <a:buAutoNum type="arabicPeriod"/>
            </a:pPr>
            <a:r>
              <a:rPr lang="en-US" sz="1200" dirty="0"/>
              <a:t>Beck AJ, Boulton ML. The public health nurse workforce in U.S. state and local health departments, 2012. Public Health Rep. 2016;131(1):145-152. doi:10.1177/003335491613100121.</a:t>
            </a:r>
          </a:p>
          <a:p>
            <a:pPr marL="514350" indent="-514350">
              <a:buFont typeface="+mj-lt"/>
              <a:buAutoNum type="arabicPeriod"/>
            </a:pPr>
            <a:r>
              <a:rPr lang="en-US" sz="1200" dirty="0"/>
              <a:t>Pittman PPF, Park JP. Rebuilding Community-Based and Public Health Nursing in the Wake of COVID-19. Online J Issues </a:t>
            </a:r>
            <a:r>
              <a:rPr lang="en-US" sz="1200" dirty="0" err="1"/>
              <a:t>Nurs</a:t>
            </a:r>
            <a:r>
              <a:rPr lang="en-US" sz="1200" dirty="0"/>
              <a:t>. May 2021;26(2):1-10. </a:t>
            </a:r>
            <a:r>
              <a:rPr lang="en-US" sz="1200" dirty="0" err="1"/>
              <a:t>doi</a:t>
            </a:r>
            <a:r>
              <a:rPr lang="en-US" sz="1200" dirty="0"/>
              <a:t>: 10.3912/OJIN.Vol26No02Man07</a:t>
            </a:r>
          </a:p>
          <a:p>
            <a:pPr marL="514350" indent="-514350">
              <a:buFont typeface="+mj-lt"/>
              <a:buAutoNum type="arabicPeriod"/>
            </a:pPr>
            <a:r>
              <a:rPr lang="en-US" sz="1200" dirty="0"/>
              <a:t>Leider JP, Balio CP, Hogg-Graham R, et al. Enumeration 2024: What We Know and What We Wish We Knew About the Governmental Public Health Workforce in a COVID-19 Recovery Landscape. Am J Public Health. 2025;0(0):e1-e9. doi:10.2105/ajph.2024.307960</a:t>
            </a:r>
          </a:p>
          <a:p>
            <a:pPr marL="514350" indent="-514350">
              <a:buFont typeface="+mj-lt"/>
              <a:buAutoNum type="arabicPeriod"/>
            </a:pPr>
            <a:r>
              <a:rPr lang="en-US" sz="1200" dirty="0"/>
              <a:t>Bekemeier B, Kett PM, Whitman G, Chadwick K, Edmonds JK. Distribution and Specialties of Broadly Versus Narrowly Defined Public Health Nurses Working in Government Settings in the United States, 2022. Am J Public Health. 2025;115(4):536-545. doi:10.2105/ajph.2024.307950</a:t>
            </a:r>
          </a:p>
          <a:p>
            <a:pPr marL="514350" indent="-514350">
              <a:buFont typeface="+mj-lt"/>
              <a:buAutoNum type="arabicPeriod"/>
            </a:pPr>
            <a:r>
              <a:rPr lang="en-US" sz="1200" dirty="0"/>
              <a:t>Kett PM, Whitman G, Edmonds JK, et al. The demographics, training, and job functions of the United States Public Health Service Commissioned Corps nursing workforce. </a:t>
            </a:r>
            <a:r>
              <a:rPr lang="en-US" sz="1200" dirty="0" err="1"/>
              <a:t>Nurs</a:t>
            </a:r>
            <a:r>
              <a:rPr lang="en-US" sz="1200" dirty="0"/>
              <a:t> Outlook. 2025/05/01/ 2025;73(3):102385. </a:t>
            </a:r>
            <a:r>
              <a:rPr lang="en-US" sz="1200" dirty="0" err="1"/>
              <a:t>doi</a:t>
            </a:r>
            <a:r>
              <a:rPr lang="en-US" sz="1200" dirty="0"/>
              <a:t>:/10.1016/j.outlook.2025.102385</a:t>
            </a:r>
          </a:p>
          <a:p>
            <a:pPr marL="514350" indent="-514350">
              <a:buFont typeface="+mj-lt"/>
              <a:buAutoNum type="arabicPeriod"/>
            </a:pPr>
            <a:r>
              <a:rPr lang="en-US" sz="1200" dirty="0"/>
              <a:t>Edmonds JK, Campbell LA, Gilder RE. Public health nursing practice in the Affordable Care Act era: A national survey. Public Health </a:t>
            </a:r>
            <a:r>
              <a:rPr lang="en-US" sz="1200" dirty="0" err="1"/>
              <a:t>Nurs</a:t>
            </a:r>
            <a:r>
              <a:rPr lang="en-US" sz="1200" dirty="0"/>
              <a:t>. Jan 2017;34(1):50-58. doi:10.1111/phn.12286</a:t>
            </a:r>
          </a:p>
          <a:p>
            <a:pPr marL="514350" indent="-514350">
              <a:buFont typeface="+mj-lt"/>
              <a:buAutoNum type="arabicPeriod"/>
            </a:pPr>
            <a:r>
              <a:rPr lang="en-US" sz="1200" dirty="0"/>
              <a:t>Kett PM, Bekemeier B, Altman MR, Herting JR. “Not everybody approaches it that way”: Nurse-trained health department directors’ leadership strategies and skills in public health. </a:t>
            </a:r>
            <a:r>
              <a:rPr lang="en-US" sz="1200" dirty="0" err="1"/>
              <a:t>Nurs</a:t>
            </a:r>
            <a:r>
              <a:rPr lang="en-US" sz="1200" dirty="0"/>
              <a:t> Inq. 2022:e12487. </a:t>
            </a:r>
            <a:r>
              <a:rPr lang="en-US" sz="1200" dirty="0" err="1"/>
              <a:t>doi:https</a:t>
            </a:r>
            <a:r>
              <a:rPr lang="en-US" sz="1200" dirty="0"/>
              <a:t>://</a:t>
            </a:r>
            <a:r>
              <a:rPr lang="en-US" sz="1200" dirty="0" err="1"/>
              <a:t>doi.org</a:t>
            </a:r>
            <a:r>
              <a:rPr lang="en-US" sz="1200" dirty="0"/>
              <a:t>/10.1111/nin.12487</a:t>
            </a:r>
          </a:p>
          <a:p>
            <a:pPr marL="514350" indent="-514350">
              <a:buFont typeface="+mj-lt"/>
              <a:buAutoNum type="arabicPeriod"/>
            </a:pPr>
            <a:r>
              <a:rPr lang="en-US" sz="1200" dirty="0"/>
              <a:t>Kett PM, </a:t>
            </a:r>
            <a:r>
              <a:rPr lang="en-US" sz="1200" dirty="0" err="1"/>
              <a:t>Shahrir</a:t>
            </a:r>
            <a:r>
              <a:rPr lang="en-US" sz="1200" dirty="0"/>
              <a:t> S, Bekemeier B. Public Health Nurses’ Proficiencies and Training Needs in an Emergency Response: A Cross-Sectional Observational Study. J Public Health Manag </a:t>
            </a:r>
            <a:r>
              <a:rPr lang="en-US" sz="1200" dirty="0" err="1"/>
              <a:t>Pract</a:t>
            </a:r>
            <a:r>
              <a:rPr lang="en-US" sz="1200" dirty="0"/>
              <a:t>. 2024;30(3):354-366. doi:10.1097/phh.0000000000001888</a:t>
            </a:r>
          </a:p>
          <a:p>
            <a:pPr marL="514350" indent="-514350">
              <a:buFont typeface="+mj-lt"/>
              <a:buAutoNum type="arabicPeriod"/>
            </a:pPr>
            <a:r>
              <a:rPr lang="en-US" sz="1200" dirty="0"/>
              <a:t>Beck AM, Piontek AJ, Wiedenman EM, Gilbert A. Perceptions of COVID-19 mitigation strategies between rural and non-rural adults in the US: How public health nurses can fill the gap. Nursing Reports. 2022;12(1):188-197. doi:10.3390/nursrep12010019</a:t>
            </a:r>
          </a:p>
          <a:p>
            <a:pPr marL="514350" indent="-514350">
              <a:buFont typeface="+mj-lt"/>
              <a:buAutoNum type="arabicPeriod"/>
            </a:pPr>
            <a:r>
              <a:rPr lang="en-US" sz="1200" dirty="0"/>
              <a:t>Martsolf GR, Sloan J, Villarruel A, Mason D, Sullivan C. Promoting a culture of health through cross-sector collaborations. Health Promotion Practice. 2018;19(5):784-791. doi:10.1177/1524839918772284</a:t>
            </a:r>
          </a:p>
          <a:p>
            <a:pPr marL="514350" indent="-514350">
              <a:buFont typeface="+mj-lt"/>
              <a:buAutoNum type="arabicPeriod"/>
            </a:pPr>
            <a:r>
              <a:rPr lang="en-US" sz="1200" dirty="0"/>
              <a:t>Swider SM, Levin PF, Reising V. Evidence of public health nursing effectiveness: A realist review. Public Health </a:t>
            </a:r>
            <a:r>
              <a:rPr lang="en-US" sz="1200" dirty="0" err="1"/>
              <a:t>Nurs</a:t>
            </a:r>
            <a:r>
              <a:rPr lang="en-US" sz="1200" dirty="0"/>
              <a:t>. 2017;34(4):324-334. doi:10.1111/phn.12320</a:t>
            </a:r>
          </a:p>
          <a:p>
            <a:pPr marL="514350" indent="-514350">
              <a:buFont typeface="+mj-lt"/>
              <a:buAutoNum type="arabicPeriod"/>
            </a:pPr>
            <a:r>
              <a:rPr lang="en-US" sz="1200" dirty="0"/>
              <a:t>Kett PM, Bekemeier B, Herting JR, Altman MR. Advancing health equity: Organizational characteristics emphasized by health department nurse lead executives. Public Health </a:t>
            </a:r>
            <a:r>
              <a:rPr lang="en-US" sz="1200" dirty="0" err="1"/>
              <a:t>Nurs</a:t>
            </a:r>
            <a:r>
              <a:rPr lang="en-US" sz="1200" dirty="0"/>
              <a:t>. 2022;39:1308-1317. </a:t>
            </a:r>
            <a:r>
              <a:rPr lang="en-US" sz="1200" dirty="0" err="1"/>
              <a:t>doi</a:t>
            </a:r>
            <a:r>
              <a:rPr lang="en-US" sz="1200" dirty="0"/>
              <a:t>: </a:t>
            </a:r>
            <a:r>
              <a:rPr lang="en-US" sz="1200" dirty="0">
                <a:hlinkClick r:id="rId3"/>
              </a:rPr>
              <a:t>https://doi.org/10.1111/phn.13109</a:t>
            </a:r>
            <a:endParaRPr lang="en-US" sz="1200" dirty="0"/>
          </a:p>
          <a:p>
            <a:pPr marL="514350" indent="-514350">
              <a:buFont typeface="+mj-lt"/>
              <a:buAutoNum type="arabicPeriod"/>
            </a:pPr>
            <a:r>
              <a:rPr lang="en-US" sz="1200" dirty="0"/>
              <a:t>Kett PM, Bekemeier B, Herting JR, Altman MR. Addressing health disparities: The health department nurse lead executive's relationship to improved community health. J Public Health Manag </a:t>
            </a:r>
            <a:r>
              <a:rPr lang="en-US" sz="1200" dirty="0" err="1"/>
              <a:t>Pract</a:t>
            </a:r>
            <a:r>
              <a:rPr lang="en-US" sz="1200" dirty="0"/>
              <a:t>. 2022;28(2):E566-E576. doi:10.1097/phh.0000000000001425</a:t>
            </a:r>
          </a:p>
          <a:p>
            <a:pPr marL="514350" indent="-514350">
              <a:buFont typeface="+mj-lt"/>
              <a:buAutoNum type="arabicPeriod"/>
            </a:pPr>
            <a:r>
              <a:rPr lang="en-US" sz="1200" dirty="0"/>
              <a:t>Leclair J, Dudek A, Zahner S. Climate Justice Strategies Implemented by Public Health Nurses and Their Community Partners. J Adv </a:t>
            </a:r>
            <a:r>
              <a:rPr lang="en-US" sz="1200" dirty="0" err="1"/>
              <a:t>Nurs</a:t>
            </a:r>
            <a:r>
              <a:rPr lang="en-US" sz="1200" dirty="0"/>
              <a:t>. 2024;doi:10.1111/jan.16598</a:t>
            </a:r>
          </a:p>
          <a:p>
            <a:pPr marL="514350" indent="-514350">
              <a:buFont typeface="+mj-lt"/>
              <a:buAutoNum type="arabicPeriod"/>
            </a:pPr>
            <a:r>
              <a:rPr lang="en-US" sz="1200" dirty="0"/>
              <a:t>Kett PM, Guenther GA, Shahrir S, Mohammed SA, Bekemeier B. Why Public Health Nurses Matter: Bringing Specialized Knowledge and Skills to Advancing Health Equity. </a:t>
            </a:r>
            <a:r>
              <a:rPr lang="en-US" sz="1200" dirty="0" err="1"/>
              <a:t>Nurs</a:t>
            </a:r>
            <a:r>
              <a:rPr lang="en-US" sz="1200" dirty="0"/>
              <a:t> Inq. Apr 2025;32(2):e70018. doi:10.1111/nin.70018</a:t>
            </a:r>
          </a:p>
        </p:txBody>
      </p:sp>
    </p:spTree>
    <p:extLst>
      <p:ext uri="{BB962C8B-B14F-4D97-AF65-F5344CB8AC3E}">
        <p14:creationId xmlns:p14="http://schemas.microsoft.com/office/powerpoint/2010/main" val="421659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196A69-7BB3-DFDB-7D52-797FF134BEC5}"/>
              </a:ext>
            </a:extLst>
          </p:cNvPr>
          <p:cNvSpPr>
            <a:spLocks noGrp="1"/>
          </p:cNvSpPr>
          <p:nvPr>
            <p:ph type="title"/>
          </p:nvPr>
        </p:nvSpPr>
        <p:spPr>
          <a:xfrm>
            <a:off x="838200" y="365125"/>
            <a:ext cx="10184476" cy="1325563"/>
          </a:xfrm>
        </p:spPr>
        <p:txBody>
          <a:bodyPr/>
          <a:lstStyle/>
          <a:p>
            <a:r>
              <a:rPr lang="en-US" b="1" dirty="0"/>
              <a:t>Local Health Department (LHD) Workforce Changes</a:t>
            </a:r>
          </a:p>
        </p:txBody>
      </p:sp>
      <p:sp>
        <p:nvSpPr>
          <p:cNvPr id="7" name="Text Placeholder 502983">
            <a:extLst>
              <a:ext uri="{FF2B5EF4-FFF2-40B4-BE49-F238E27FC236}">
                <a16:creationId xmlns:a16="http://schemas.microsoft.com/office/drawing/2014/main" id="{8DF6B3F0-9FCB-299E-7825-71108297E0EB}"/>
              </a:ext>
            </a:extLst>
          </p:cNvPr>
          <p:cNvSpPr txBox="1">
            <a:spLocks/>
          </p:cNvSpPr>
          <p:nvPr/>
        </p:nvSpPr>
        <p:spPr bwMode="auto">
          <a:xfrm>
            <a:off x="3082748" y="5977394"/>
            <a:ext cx="7939928" cy="43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marL="0" indent="0" algn="l" defTabSz="457200" rtl="0" eaLnBrk="0" fontAlgn="base" hangingPunct="0">
              <a:lnSpc>
                <a:spcPct val="90000"/>
              </a:lnSpc>
              <a:spcBef>
                <a:spcPct val="20000"/>
              </a:spcBef>
              <a:spcAft>
                <a:spcPct val="0"/>
              </a:spcAft>
              <a:buFont typeface="Arial" pitchFamily="34" charset="0"/>
              <a:buNone/>
              <a:defRPr sz="3000" b="0" i="0" kern="1200" baseline="0">
                <a:solidFill>
                  <a:srgbClr val="4B2E83"/>
                </a:solidFill>
                <a:latin typeface="Encode Sans Normal Black"/>
                <a:ea typeface="ＭＳ Ｐゴシック" charset="-128"/>
                <a:cs typeface="Encode Sans Normal Black"/>
              </a:defRPr>
            </a:lvl1pPr>
            <a:lvl2pPr marL="457200" indent="0" algn="l" defTabSz="457200" rtl="0" eaLnBrk="0" fontAlgn="base" hangingPunct="0">
              <a:spcBef>
                <a:spcPct val="20000"/>
              </a:spcBef>
              <a:spcAft>
                <a:spcPct val="0"/>
              </a:spcAft>
              <a:buFont typeface="Arial" pitchFamily="34" charset="0"/>
              <a:buNone/>
              <a:defRPr sz="2800" b="0" i="0" kern="1200">
                <a:solidFill>
                  <a:srgbClr val="E8D3A2"/>
                </a:solidFill>
                <a:latin typeface="Encode Sans Normal Black"/>
                <a:ea typeface="ＭＳ Ｐゴシック" charset="-128"/>
                <a:cs typeface="Encode Sans Normal Black"/>
              </a:defRPr>
            </a:lvl2pPr>
            <a:lvl3pPr marL="914400" indent="0" algn="l" defTabSz="457200" rtl="0" eaLnBrk="0" fontAlgn="base" hangingPunct="0">
              <a:spcBef>
                <a:spcPct val="20000"/>
              </a:spcBef>
              <a:spcAft>
                <a:spcPct val="0"/>
              </a:spcAft>
              <a:buFont typeface="Arial" pitchFamily="34" charset="0"/>
              <a:buNone/>
              <a:defRPr sz="2400" b="0" i="0" kern="1200">
                <a:solidFill>
                  <a:srgbClr val="E8D3A2"/>
                </a:solidFill>
                <a:latin typeface="Encode Sans Normal Black"/>
                <a:ea typeface="ＭＳ Ｐゴシック" charset="-128"/>
                <a:cs typeface="Encode Sans Normal Black"/>
              </a:defRPr>
            </a:lvl3pPr>
            <a:lvl4pPr marL="1371600" indent="0" algn="l" defTabSz="457200" rtl="0" eaLnBrk="0" fontAlgn="base" hangingPunct="0">
              <a:spcBef>
                <a:spcPct val="20000"/>
              </a:spcBef>
              <a:spcAft>
                <a:spcPct val="0"/>
              </a:spcAft>
              <a:buFont typeface="Arial" pitchFamily="34" charset="0"/>
              <a:buNone/>
              <a:defRPr sz="2000" b="0" i="0" kern="1200">
                <a:solidFill>
                  <a:srgbClr val="E8D3A2"/>
                </a:solidFill>
                <a:latin typeface="Encode Sans Normal Black"/>
                <a:ea typeface="ＭＳ Ｐゴシック" charset="-128"/>
                <a:cs typeface="Encode Sans Normal Black"/>
              </a:defRPr>
            </a:lvl4pPr>
            <a:lvl5pPr marL="1828800" indent="0" algn="l" defTabSz="457200" rtl="0" eaLnBrk="0" fontAlgn="base" hangingPunct="0">
              <a:spcBef>
                <a:spcPct val="20000"/>
              </a:spcBef>
              <a:spcAft>
                <a:spcPct val="0"/>
              </a:spcAft>
              <a:buFont typeface="Arial" pitchFamily="34" charset="0"/>
              <a:buNone/>
              <a:defRPr sz="2000" b="0" i="0" kern="1200">
                <a:solidFill>
                  <a:srgbClr val="E8D3A2"/>
                </a:solidFill>
                <a:latin typeface="Encode Sans Normal Black"/>
                <a:ea typeface="ＭＳ Ｐゴシック" charset="-128"/>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chemeClr val="tx1"/>
                </a:solidFill>
                <a:latin typeface="Calibri"/>
                <a:ea typeface="ＭＳ Ｐゴシック"/>
              </a:rPr>
              <a:t>(NACCHO Profile of Local Health Departments, (2022) </a:t>
            </a:r>
            <a:r>
              <a:rPr lang="en-US" sz="1400" b="1" dirty="0">
                <a:solidFill>
                  <a:schemeClr val="tx1"/>
                </a:solidFill>
                <a:latin typeface="Calibri"/>
                <a:ea typeface="ＭＳ Ｐゴシック"/>
                <a:hlinkClick r:id="rId3">
                  <a:extLst>
                    <a:ext uri="{A12FA001-AC4F-418D-AE19-62706E023703}">
                      <ahyp:hlinkClr xmlns:ahyp="http://schemas.microsoft.com/office/drawing/2018/hyperlinkcolor" val="tx"/>
                    </a:ext>
                  </a:extLst>
                </a:hlinkClick>
              </a:rPr>
              <a:t>NACCHO_2022_Profile_final.pdf</a:t>
            </a:r>
            <a:r>
              <a:rPr lang="en-US" sz="1400" b="1" dirty="0">
                <a:solidFill>
                  <a:schemeClr val="tx1"/>
                </a:solidFill>
                <a:latin typeface="Calibri"/>
                <a:ea typeface="ＭＳ Ｐゴシック"/>
              </a:rPr>
              <a:t> )</a:t>
            </a:r>
            <a:endParaRPr lang="en-US" sz="1400" b="1" dirty="0">
              <a:solidFill>
                <a:schemeClr val="tx1"/>
              </a:solidFill>
              <a:latin typeface="Calibri"/>
            </a:endParaRPr>
          </a:p>
        </p:txBody>
      </p:sp>
      <p:pic>
        <p:nvPicPr>
          <p:cNvPr id="8" name="Picture 7">
            <a:extLst>
              <a:ext uri="{FF2B5EF4-FFF2-40B4-BE49-F238E27FC236}">
                <a16:creationId xmlns:a16="http://schemas.microsoft.com/office/drawing/2014/main" id="{FD16FA7A-74AB-45E3-3C5F-B6550D9AD2DA}"/>
              </a:ext>
            </a:extLst>
          </p:cNvPr>
          <p:cNvPicPr>
            <a:picLocks noChangeAspect="1"/>
          </p:cNvPicPr>
          <p:nvPr/>
        </p:nvPicPr>
        <p:blipFill>
          <a:blip r:embed="rId4"/>
          <a:stretch>
            <a:fillRect/>
          </a:stretch>
        </p:blipFill>
        <p:spPr>
          <a:xfrm>
            <a:off x="2343150" y="1771650"/>
            <a:ext cx="7505700" cy="3314700"/>
          </a:xfrm>
          <a:prstGeom prst="rect">
            <a:avLst/>
          </a:prstGeom>
        </p:spPr>
      </p:pic>
    </p:spTree>
    <p:extLst>
      <p:ext uri="{BB962C8B-B14F-4D97-AF65-F5344CB8AC3E}">
        <p14:creationId xmlns:p14="http://schemas.microsoft.com/office/powerpoint/2010/main" val="15180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412B-D04F-86FC-F905-3DF670937E1A}"/>
              </a:ext>
            </a:extLst>
          </p:cNvPr>
          <p:cNvSpPr>
            <a:spLocks noGrp="1"/>
          </p:cNvSpPr>
          <p:nvPr>
            <p:ph type="title"/>
          </p:nvPr>
        </p:nvSpPr>
        <p:spPr>
          <a:xfrm>
            <a:off x="719781" y="260881"/>
            <a:ext cx="10515600" cy="1325563"/>
          </a:xfrm>
        </p:spPr>
        <p:txBody>
          <a:bodyPr/>
          <a:lstStyle/>
          <a:p>
            <a:r>
              <a:rPr lang="en-US" b="1" dirty="0"/>
              <a:t>LHD Workforce Changes by Occupation</a:t>
            </a:r>
          </a:p>
        </p:txBody>
      </p:sp>
      <p:pic>
        <p:nvPicPr>
          <p:cNvPr id="5" name="Picture 4" descr="A graph of the number of occupations&#10;&#10;Description automatically generated">
            <a:extLst>
              <a:ext uri="{FF2B5EF4-FFF2-40B4-BE49-F238E27FC236}">
                <a16:creationId xmlns:a16="http://schemas.microsoft.com/office/drawing/2014/main" id="{54DFDCDE-95D4-5D43-28F0-AE0D3F9CE6D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5000"/>
                    </a14:imgEffect>
                    <a14:imgEffect>
                      <a14:brightnessContrast bright="4000"/>
                    </a14:imgEffect>
                  </a14:imgLayer>
                </a14:imgProps>
              </a:ext>
            </a:extLst>
          </a:blip>
          <a:stretch>
            <a:fillRect/>
          </a:stretch>
        </p:blipFill>
        <p:spPr>
          <a:xfrm>
            <a:off x="2193324" y="1359243"/>
            <a:ext cx="7568514" cy="4633785"/>
          </a:xfrm>
          <a:prstGeom prst="rect">
            <a:avLst/>
          </a:prstGeom>
        </p:spPr>
      </p:pic>
      <p:sp>
        <p:nvSpPr>
          <p:cNvPr id="6" name="Text Placeholder 502983">
            <a:extLst>
              <a:ext uri="{FF2B5EF4-FFF2-40B4-BE49-F238E27FC236}">
                <a16:creationId xmlns:a16="http://schemas.microsoft.com/office/drawing/2014/main" id="{6BD2D1FB-79C4-3987-9CDB-53382D0B5A29}"/>
              </a:ext>
            </a:extLst>
          </p:cNvPr>
          <p:cNvSpPr txBox="1">
            <a:spLocks/>
          </p:cNvSpPr>
          <p:nvPr/>
        </p:nvSpPr>
        <p:spPr bwMode="auto">
          <a:xfrm>
            <a:off x="2126036" y="5993028"/>
            <a:ext cx="7939928" cy="43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marL="0" indent="0" algn="l" defTabSz="457200" rtl="0" eaLnBrk="0" fontAlgn="base" hangingPunct="0">
              <a:lnSpc>
                <a:spcPct val="90000"/>
              </a:lnSpc>
              <a:spcBef>
                <a:spcPct val="20000"/>
              </a:spcBef>
              <a:spcAft>
                <a:spcPct val="0"/>
              </a:spcAft>
              <a:buFont typeface="Arial" pitchFamily="34" charset="0"/>
              <a:buNone/>
              <a:defRPr sz="3000" b="0" i="0" kern="1200" baseline="0">
                <a:solidFill>
                  <a:srgbClr val="4B2E83"/>
                </a:solidFill>
                <a:latin typeface="Encode Sans Normal Black"/>
                <a:ea typeface="ＭＳ Ｐゴシック" charset="-128"/>
                <a:cs typeface="Encode Sans Normal Black"/>
              </a:defRPr>
            </a:lvl1pPr>
            <a:lvl2pPr marL="457200" indent="0" algn="l" defTabSz="457200" rtl="0" eaLnBrk="0" fontAlgn="base" hangingPunct="0">
              <a:spcBef>
                <a:spcPct val="20000"/>
              </a:spcBef>
              <a:spcAft>
                <a:spcPct val="0"/>
              </a:spcAft>
              <a:buFont typeface="Arial" pitchFamily="34" charset="0"/>
              <a:buNone/>
              <a:defRPr sz="2800" b="0" i="0" kern="1200">
                <a:solidFill>
                  <a:srgbClr val="E8D3A2"/>
                </a:solidFill>
                <a:latin typeface="Encode Sans Normal Black"/>
                <a:ea typeface="ＭＳ Ｐゴシック" charset="-128"/>
                <a:cs typeface="Encode Sans Normal Black"/>
              </a:defRPr>
            </a:lvl2pPr>
            <a:lvl3pPr marL="914400" indent="0" algn="l" defTabSz="457200" rtl="0" eaLnBrk="0" fontAlgn="base" hangingPunct="0">
              <a:spcBef>
                <a:spcPct val="20000"/>
              </a:spcBef>
              <a:spcAft>
                <a:spcPct val="0"/>
              </a:spcAft>
              <a:buFont typeface="Arial" pitchFamily="34" charset="0"/>
              <a:buNone/>
              <a:defRPr sz="2400" b="0" i="0" kern="1200">
                <a:solidFill>
                  <a:srgbClr val="E8D3A2"/>
                </a:solidFill>
                <a:latin typeface="Encode Sans Normal Black"/>
                <a:ea typeface="ＭＳ Ｐゴシック" charset="-128"/>
                <a:cs typeface="Encode Sans Normal Black"/>
              </a:defRPr>
            </a:lvl3pPr>
            <a:lvl4pPr marL="1371600" indent="0" algn="l" defTabSz="457200" rtl="0" eaLnBrk="0" fontAlgn="base" hangingPunct="0">
              <a:spcBef>
                <a:spcPct val="20000"/>
              </a:spcBef>
              <a:spcAft>
                <a:spcPct val="0"/>
              </a:spcAft>
              <a:buFont typeface="Arial" pitchFamily="34" charset="0"/>
              <a:buNone/>
              <a:defRPr sz="2000" b="0" i="0" kern="1200">
                <a:solidFill>
                  <a:srgbClr val="E8D3A2"/>
                </a:solidFill>
                <a:latin typeface="Encode Sans Normal Black"/>
                <a:ea typeface="ＭＳ Ｐゴシック" charset="-128"/>
                <a:cs typeface="Encode Sans Normal Black"/>
              </a:defRPr>
            </a:lvl4pPr>
            <a:lvl5pPr marL="1828800" indent="0" algn="l" defTabSz="457200" rtl="0" eaLnBrk="0" fontAlgn="base" hangingPunct="0">
              <a:spcBef>
                <a:spcPct val="20000"/>
              </a:spcBef>
              <a:spcAft>
                <a:spcPct val="0"/>
              </a:spcAft>
              <a:buFont typeface="Arial" pitchFamily="34" charset="0"/>
              <a:buNone/>
              <a:defRPr sz="2000" b="0" i="0" kern="1200">
                <a:solidFill>
                  <a:srgbClr val="E8D3A2"/>
                </a:solidFill>
                <a:latin typeface="Encode Sans Normal Black"/>
                <a:ea typeface="ＭＳ Ｐゴシック" charset="-128"/>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chemeClr val="tx1"/>
                </a:solidFill>
                <a:latin typeface="Calibri"/>
                <a:ea typeface="ＭＳ Ｐゴシック"/>
              </a:rPr>
              <a:t>(NACCHO Profile of Local Health Departments, (2019) </a:t>
            </a:r>
            <a:r>
              <a:rPr lang="en-US" sz="1400" b="1" dirty="0">
                <a:solidFill>
                  <a:schemeClr val="tx1"/>
                </a:solidFill>
                <a:latin typeface="Calibri"/>
                <a:ea typeface="ＭＳ Ｐゴシック"/>
                <a:hlinkClick r:id="rId5">
                  <a:extLst>
                    <a:ext uri="{A12FA001-AC4F-418D-AE19-62706E023703}">
                      <ahyp:hlinkClr xmlns:ahyp="http://schemas.microsoft.com/office/drawing/2018/hyperlinkcolor" val="tx"/>
                    </a:ext>
                  </a:extLst>
                </a:hlinkClick>
              </a:rPr>
              <a:t>NACCHO_2019_Profile_final.pdf</a:t>
            </a:r>
            <a:r>
              <a:rPr lang="en-US" sz="1400" b="1" dirty="0">
                <a:solidFill>
                  <a:schemeClr val="tx1"/>
                </a:solidFill>
                <a:latin typeface="Calibri"/>
                <a:ea typeface="ＭＳ Ｐゴシック"/>
              </a:rPr>
              <a:t> )</a:t>
            </a:r>
            <a:endParaRPr lang="en-US" sz="1400" b="1" dirty="0">
              <a:solidFill>
                <a:schemeClr val="tx1"/>
              </a:solidFill>
              <a:latin typeface="Calibri"/>
            </a:endParaRPr>
          </a:p>
        </p:txBody>
      </p:sp>
    </p:spTree>
    <p:extLst>
      <p:ext uri="{BB962C8B-B14F-4D97-AF65-F5344CB8AC3E}">
        <p14:creationId xmlns:p14="http://schemas.microsoft.com/office/powerpoint/2010/main" val="188868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Freeform: Shape 31">
            <a:extLst>
              <a:ext uri="{FF2B5EF4-FFF2-40B4-BE49-F238E27FC236}">
                <a16:creationId xmlns:a16="http://schemas.microsoft.com/office/drawing/2014/main" id="{1284CA7F-B696-4085-84C6-CD668817E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50278" cy="3400925"/>
          </a:xfrm>
          <a:custGeom>
            <a:avLst/>
            <a:gdLst>
              <a:gd name="connsiteX0" fmla="*/ 0 w 6050278"/>
              <a:gd name="connsiteY0" fmla="*/ 0 h 3400925"/>
              <a:gd name="connsiteX1" fmla="*/ 6050278 w 6050278"/>
              <a:gd name="connsiteY1" fmla="*/ 0 h 3400925"/>
              <a:gd name="connsiteX2" fmla="*/ 6050278 w 6050278"/>
              <a:gd name="connsiteY2" fmla="*/ 1827306 h 3400925"/>
              <a:gd name="connsiteX3" fmla="*/ 3892296 w 6050278"/>
              <a:gd name="connsiteY3" fmla="*/ 1827306 h 3400925"/>
              <a:gd name="connsiteX4" fmla="*/ 3892296 w 6050278"/>
              <a:gd name="connsiteY4" fmla="*/ 3400925 h 3400925"/>
              <a:gd name="connsiteX5" fmla="*/ 0 w 6050278"/>
              <a:gd name="connsiteY5" fmla="*/ 3400925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1827306"/>
                </a:lnTo>
                <a:lnTo>
                  <a:pt x="3892296" y="1827306"/>
                </a:lnTo>
                <a:lnTo>
                  <a:pt x="3892296" y="3400925"/>
                </a:lnTo>
                <a:lnTo>
                  <a:pt x="0" y="34009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33">
            <a:extLst>
              <a:ext uri="{FF2B5EF4-FFF2-40B4-BE49-F238E27FC236}">
                <a16:creationId xmlns:a16="http://schemas.microsoft.com/office/drawing/2014/main" id="{858A10F4-B847-4777-BC82-782F6FB3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1"/>
            <a:ext cx="6050278" cy="3400925"/>
          </a:xfrm>
          <a:custGeom>
            <a:avLst/>
            <a:gdLst>
              <a:gd name="connsiteX0" fmla="*/ 0 w 6050278"/>
              <a:gd name="connsiteY0" fmla="*/ 0 h 3400925"/>
              <a:gd name="connsiteX1" fmla="*/ 6050278 w 6050278"/>
              <a:gd name="connsiteY1" fmla="*/ 0 h 3400925"/>
              <a:gd name="connsiteX2" fmla="*/ 6050278 w 6050278"/>
              <a:gd name="connsiteY2" fmla="*/ 3400925 h 3400925"/>
              <a:gd name="connsiteX3" fmla="*/ 2157982 w 6050278"/>
              <a:gd name="connsiteY3" fmla="*/ 3400925 h 3400925"/>
              <a:gd name="connsiteX4" fmla="*/ 2157982 w 6050278"/>
              <a:gd name="connsiteY4" fmla="*/ 1827306 h 3400925"/>
              <a:gd name="connsiteX5" fmla="*/ 0 w 6050278"/>
              <a:gd name="connsiteY5" fmla="*/ 1827306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3400925"/>
                </a:lnTo>
                <a:lnTo>
                  <a:pt x="2157982" y="3400925"/>
                </a:lnTo>
                <a:lnTo>
                  <a:pt x="2157982" y="1827306"/>
                </a:lnTo>
                <a:lnTo>
                  <a:pt x="0" y="182730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35">
            <a:extLst>
              <a:ext uri="{FF2B5EF4-FFF2-40B4-BE49-F238E27FC236}">
                <a16:creationId xmlns:a16="http://schemas.microsoft.com/office/drawing/2014/main" id="{8883B597-C9A1-46EF-AB6B-71DF0B1ED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89159"/>
            <a:ext cx="6050278" cy="3368841"/>
          </a:xfrm>
          <a:custGeom>
            <a:avLst/>
            <a:gdLst>
              <a:gd name="connsiteX0" fmla="*/ 0 w 6050278"/>
              <a:gd name="connsiteY0" fmla="*/ 0 h 3368841"/>
              <a:gd name="connsiteX1" fmla="*/ 3892296 w 6050278"/>
              <a:gd name="connsiteY1" fmla="*/ 0 h 3368841"/>
              <a:gd name="connsiteX2" fmla="*/ 3892296 w 6050278"/>
              <a:gd name="connsiteY2" fmla="*/ 1541535 h 3368841"/>
              <a:gd name="connsiteX3" fmla="*/ 6050278 w 6050278"/>
              <a:gd name="connsiteY3" fmla="*/ 1541535 h 3368841"/>
              <a:gd name="connsiteX4" fmla="*/ 6050278 w 6050278"/>
              <a:gd name="connsiteY4" fmla="*/ 3368841 h 3368841"/>
              <a:gd name="connsiteX5" fmla="*/ 0 w 6050278"/>
              <a:gd name="connsiteY5" fmla="*/ 3368841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0" y="0"/>
                </a:moveTo>
                <a:lnTo>
                  <a:pt x="3892296" y="0"/>
                </a:lnTo>
                <a:lnTo>
                  <a:pt x="3892296" y="1541535"/>
                </a:lnTo>
                <a:lnTo>
                  <a:pt x="6050278" y="1541535"/>
                </a:lnTo>
                <a:lnTo>
                  <a:pt x="6050278" y="3368841"/>
                </a:lnTo>
                <a:lnTo>
                  <a:pt x="0" y="33688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A0B38421-369F-445C-9543-5BC17BC09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3489159"/>
            <a:ext cx="6050278" cy="3368841"/>
          </a:xfrm>
          <a:custGeom>
            <a:avLst/>
            <a:gdLst>
              <a:gd name="connsiteX0" fmla="*/ 2157982 w 6050278"/>
              <a:gd name="connsiteY0" fmla="*/ 0 h 3368841"/>
              <a:gd name="connsiteX1" fmla="*/ 6050278 w 6050278"/>
              <a:gd name="connsiteY1" fmla="*/ 0 h 3368841"/>
              <a:gd name="connsiteX2" fmla="*/ 6050278 w 6050278"/>
              <a:gd name="connsiteY2" fmla="*/ 3368841 h 3368841"/>
              <a:gd name="connsiteX3" fmla="*/ 0 w 6050278"/>
              <a:gd name="connsiteY3" fmla="*/ 3368841 h 3368841"/>
              <a:gd name="connsiteX4" fmla="*/ 0 w 6050278"/>
              <a:gd name="connsiteY4" fmla="*/ 1541535 h 3368841"/>
              <a:gd name="connsiteX5" fmla="*/ 2157982 w 6050278"/>
              <a:gd name="connsiteY5" fmla="*/ 1541535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2157982" y="0"/>
                </a:moveTo>
                <a:lnTo>
                  <a:pt x="6050278" y="0"/>
                </a:lnTo>
                <a:lnTo>
                  <a:pt x="6050278" y="3368841"/>
                </a:lnTo>
                <a:lnTo>
                  <a:pt x="0" y="3368841"/>
                </a:lnTo>
                <a:lnTo>
                  <a:pt x="0" y="1541535"/>
                </a:lnTo>
                <a:lnTo>
                  <a:pt x="2157982" y="154153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FAA9CE81-CAF0-41E3-8E73-CAFA13A0B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3736" y="1918638"/>
            <a:ext cx="4224528" cy="3020725"/>
          </a:xfrm>
          <a:custGeom>
            <a:avLst/>
            <a:gdLst>
              <a:gd name="connsiteX0" fmla="*/ 0 w 4224528"/>
              <a:gd name="connsiteY0" fmla="*/ 0 h 3020725"/>
              <a:gd name="connsiteX1" fmla="*/ 4224528 w 4224528"/>
              <a:gd name="connsiteY1" fmla="*/ 0 h 3020725"/>
              <a:gd name="connsiteX2" fmla="*/ 4224528 w 4224528"/>
              <a:gd name="connsiteY2" fmla="*/ 3020725 h 3020725"/>
              <a:gd name="connsiteX3" fmla="*/ 0 w 4224528"/>
              <a:gd name="connsiteY3" fmla="*/ 3020725 h 3020725"/>
            </a:gdLst>
            <a:ahLst/>
            <a:cxnLst>
              <a:cxn ang="0">
                <a:pos x="connsiteX0" y="connsiteY0"/>
              </a:cxn>
              <a:cxn ang="0">
                <a:pos x="connsiteX1" y="connsiteY1"/>
              </a:cxn>
              <a:cxn ang="0">
                <a:pos x="connsiteX2" y="connsiteY2"/>
              </a:cxn>
              <a:cxn ang="0">
                <a:pos x="connsiteX3" y="connsiteY3"/>
              </a:cxn>
            </a:cxnLst>
            <a:rect l="l" t="t" r="r" b="b"/>
            <a:pathLst>
              <a:path w="4224528" h="3020725">
                <a:moveTo>
                  <a:pt x="0" y="0"/>
                </a:moveTo>
                <a:lnTo>
                  <a:pt x="4224528" y="0"/>
                </a:lnTo>
                <a:lnTo>
                  <a:pt x="4224528" y="3020725"/>
                </a:lnTo>
                <a:lnTo>
                  <a:pt x="0" y="30207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Picture 23" descr="Pins in a map">
            <a:extLst>
              <a:ext uri="{FF2B5EF4-FFF2-40B4-BE49-F238E27FC236}">
                <a16:creationId xmlns:a16="http://schemas.microsoft.com/office/drawing/2014/main" id="{ABAFF5D0-115F-80F9-A0CB-4E14C1074D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169" y="1243698"/>
            <a:ext cx="2927073" cy="1953821"/>
          </a:xfrm>
          <a:prstGeom prst="rect">
            <a:avLst/>
          </a:prstGeom>
        </p:spPr>
      </p:pic>
      <p:pic>
        <p:nvPicPr>
          <p:cNvPr id="20" name="Picture 19" descr="Measuring tape on table">
            <a:extLst>
              <a:ext uri="{FF2B5EF4-FFF2-40B4-BE49-F238E27FC236}">
                <a16:creationId xmlns:a16="http://schemas.microsoft.com/office/drawing/2014/main" id="{863A7DBA-319F-945A-8718-AF7A8E30501D}"/>
              </a:ext>
            </a:extLst>
          </p:cNvPr>
          <p:cNvPicPr>
            <a:picLocks noChangeAspect="1"/>
          </p:cNvPicPr>
          <p:nvPr/>
        </p:nvPicPr>
        <p:blipFill>
          <a:blip r:embed="rId4" cstate="screen">
            <a:extLst>
              <a:ext uri="{28A0092B-C50C-407E-A947-70E740481C1C}">
                <a14:useLocalDpi xmlns:a14="http://schemas.microsoft.com/office/drawing/2010/main"/>
              </a:ext>
            </a:extLst>
          </a:blip>
          <a:srcRect b="-1"/>
          <a:stretch/>
        </p:blipFill>
        <p:spPr>
          <a:xfrm>
            <a:off x="9897757" y="380011"/>
            <a:ext cx="2033655" cy="2683823"/>
          </a:xfrm>
          <a:prstGeom prst="rect">
            <a:avLst/>
          </a:prstGeom>
        </p:spPr>
      </p:pic>
      <p:pic>
        <p:nvPicPr>
          <p:cNvPr id="22" name="Picture 21" descr="People holding hands">
            <a:extLst>
              <a:ext uri="{FF2B5EF4-FFF2-40B4-BE49-F238E27FC236}">
                <a16:creationId xmlns:a16="http://schemas.microsoft.com/office/drawing/2014/main" id="{E045954C-78B5-9FC6-C27B-7D6B05051E0C}"/>
              </a:ext>
            </a:extLst>
          </p:cNvPr>
          <p:cNvPicPr>
            <a:picLocks noChangeAspect="1"/>
          </p:cNvPicPr>
          <p:nvPr/>
        </p:nvPicPr>
        <p:blipFill>
          <a:blip r:embed="rId5" cstate="screen">
            <a:extLst>
              <a:ext uri="{28A0092B-C50C-407E-A947-70E740481C1C}">
                <a14:useLocalDpi xmlns:a14="http://schemas.microsoft.com/office/drawing/2010/main"/>
              </a:ext>
            </a:extLst>
          </a:blip>
          <a:srcRect b="-1"/>
          <a:stretch/>
        </p:blipFill>
        <p:spPr>
          <a:xfrm>
            <a:off x="5213828" y="2724742"/>
            <a:ext cx="1576619" cy="2080631"/>
          </a:xfrm>
          <a:prstGeom prst="rect">
            <a:avLst/>
          </a:prstGeom>
        </p:spPr>
      </p:pic>
      <p:sp>
        <p:nvSpPr>
          <p:cNvPr id="25" name="TextBox 24">
            <a:extLst>
              <a:ext uri="{FF2B5EF4-FFF2-40B4-BE49-F238E27FC236}">
                <a16:creationId xmlns:a16="http://schemas.microsoft.com/office/drawing/2014/main" id="{0CAE3776-9596-7EC4-2857-4468FDF4C0F7}"/>
              </a:ext>
            </a:extLst>
          </p:cNvPr>
          <p:cNvSpPr txBox="1"/>
          <p:nvPr/>
        </p:nvSpPr>
        <p:spPr>
          <a:xfrm>
            <a:off x="544680" y="132299"/>
            <a:ext cx="3318049" cy="954107"/>
          </a:xfrm>
          <a:prstGeom prst="rect">
            <a:avLst/>
          </a:prstGeom>
          <a:noFill/>
        </p:spPr>
        <p:txBody>
          <a:bodyPr wrap="square" rtlCol="0">
            <a:spAutoFit/>
          </a:bodyPr>
          <a:lstStyle/>
          <a:p>
            <a:pPr algn="ctr"/>
            <a:r>
              <a:rPr lang="en-US" sz="2800" b="1" dirty="0">
                <a:solidFill>
                  <a:schemeClr val="bg1"/>
                </a:solidFill>
                <a:latin typeface="HELVETICA LIGHT" panose="020B0403020202020204" pitchFamily="34" charset="0"/>
              </a:rPr>
              <a:t>Who are they? Where are they?</a:t>
            </a:r>
          </a:p>
        </p:txBody>
      </p:sp>
      <p:sp>
        <p:nvSpPr>
          <p:cNvPr id="26" name="TextBox 25">
            <a:extLst>
              <a:ext uri="{FF2B5EF4-FFF2-40B4-BE49-F238E27FC236}">
                <a16:creationId xmlns:a16="http://schemas.microsoft.com/office/drawing/2014/main" id="{7B97CA39-0BB7-EA9A-3C4E-51E6630C7875}"/>
              </a:ext>
            </a:extLst>
          </p:cNvPr>
          <p:cNvSpPr txBox="1"/>
          <p:nvPr/>
        </p:nvSpPr>
        <p:spPr>
          <a:xfrm>
            <a:off x="4194167" y="2113289"/>
            <a:ext cx="3895107" cy="523220"/>
          </a:xfrm>
          <a:prstGeom prst="rect">
            <a:avLst/>
          </a:prstGeom>
          <a:noFill/>
        </p:spPr>
        <p:txBody>
          <a:bodyPr wrap="square" rtlCol="0">
            <a:spAutoFit/>
          </a:bodyPr>
          <a:lstStyle/>
          <a:p>
            <a:pPr algn="ctr"/>
            <a:r>
              <a:rPr lang="en-US" sz="2800" b="1" dirty="0">
                <a:solidFill>
                  <a:schemeClr val="bg1"/>
                </a:solidFill>
                <a:latin typeface="HELVETICA LIGHT" panose="020B0403020202020204" pitchFamily="34" charset="0"/>
              </a:rPr>
              <a:t>What do THEY need?</a:t>
            </a:r>
          </a:p>
        </p:txBody>
      </p:sp>
      <p:sp>
        <p:nvSpPr>
          <p:cNvPr id="28" name="TextBox 27">
            <a:extLst>
              <a:ext uri="{FF2B5EF4-FFF2-40B4-BE49-F238E27FC236}">
                <a16:creationId xmlns:a16="http://schemas.microsoft.com/office/drawing/2014/main" id="{0929FF3C-C14E-1CA4-35A6-55B3332AF15F}"/>
              </a:ext>
            </a:extLst>
          </p:cNvPr>
          <p:cNvSpPr txBox="1"/>
          <p:nvPr/>
        </p:nvSpPr>
        <p:spPr>
          <a:xfrm>
            <a:off x="175120" y="3586708"/>
            <a:ext cx="3895107" cy="523220"/>
          </a:xfrm>
          <a:prstGeom prst="rect">
            <a:avLst/>
          </a:prstGeom>
          <a:noFill/>
        </p:spPr>
        <p:txBody>
          <a:bodyPr wrap="square" rtlCol="0">
            <a:spAutoFit/>
          </a:bodyPr>
          <a:lstStyle/>
          <a:p>
            <a:pPr algn="ctr"/>
            <a:r>
              <a:rPr lang="en-US" sz="2800" b="1" dirty="0">
                <a:solidFill>
                  <a:schemeClr val="bg1"/>
                </a:solidFill>
                <a:latin typeface="HELVETICA LIGHT" panose="020B0403020202020204" pitchFamily="34" charset="0"/>
              </a:rPr>
              <a:t>What do they do?</a:t>
            </a:r>
          </a:p>
        </p:txBody>
      </p:sp>
      <p:pic>
        <p:nvPicPr>
          <p:cNvPr id="37" name="Picture 36" descr="Smiling students chatting in school corridor">
            <a:extLst>
              <a:ext uri="{FF2B5EF4-FFF2-40B4-BE49-F238E27FC236}">
                <a16:creationId xmlns:a16="http://schemas.microsoft.com/office/drawing/2014/main" id="{927516CC-3FEE-4E6D-258F-1151A72512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25372" y="5173579"/>
            <a:ext cx="2256183" cy="1505839"/>
          </a:xfrm>
          <a:prstGeom prst="rect">
            <a:avLst/>
          </a:prstGeom>
        </p:spPr>
      </p:pic>
      <p:sp>
        <p:nvSpPr>
          <p:cNvPr id="47" name="TextBox 46">
            <a:extLst>
              <a:ext uri="{FF2B5EF4-FFF2-40B4-BE49-F238E27FC236}">
                <a16:creationId xmlns:a16="http://schemas.microsoft.com/office/drawing/2014/main" id="{86BD1169-030A-FC57-F4D8-42AF3624A09B}"/>
              </a:ext>
            </a:extLst>
          </p:cNvPr>
          <p:cNvSpPr txBox="1"/>
          <p:nvPr/>
        </p:nvSpPr>
        <p:spPr>
          <a:xfrm>
            <a:off x="6096000" y="638012"/>
            <a:ext cx="3892294" cy="523220"/>
          </a:xfrm>
          <a:prstGeom prst="rect">
            <a:avLst/>
          </a:prstGeom>
          <a:noFill/>
        </p:spPr>
        <p:txBody>
          <a:bodyPr wrap="square" rtlCol="0">
            <a:spAutoFit/>
          </a:bodyPr>
          <a:lstStyle/>
          <a:p>
            <a:pPr algn="ctr"/>
            <a:r>
              <a:rPr lang="en-US" sz="2800" dirty="0">
                <a:solidFill>
                  <a:schemeClr val="bg1"/>
                </a:solidFill>
              </a:rPr>
              <a:t>Why do they matter</a:t>
            </a:r>
            <a:r>
              <a:rPr lang="en-US" sz="2800" b="1" dirty="0">
                <a:solidFill>
                  <a:schemeClr val="bg1"/>
                </a:solidFill>
                <a:latin typeface="HELVETICA LIGHT" panose="020B0403020202020204" pitchFamily="34" charset="0"/>
              </a:rPr>
              <a:t>?</a:t>
            </a:r>
          </a:p>
        </p:txBody>
      </p:sp>
      <p:pic>
        <p:nvPicPr>
          <p:cNvPr id="53" name="Picture 52" descr="Spheres in balance">
            <a:extLst>
              <a:ext uri="{FF2B5EF4-FFF2-40B4-BE49-F238E27FC236}">
                <a16:creationId xmlns:a16="http://schemas.microsoft.com/office/drawing/2014/main" id="{E8FFB0FE-9CCD-4769-8CF7-D4EB6291E8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94016" y="4443648"/>
            <a:ext cx="3385946" cy="2295859"/>
          </a:xfrm>
          <a:prstGeom prst="rect">
            <a:avLst/>
          </a:prstGeom>
        </p:spPr>
      </p:pic>
      <p:sp>
        <p:nvSpPr>
          <p:cNvPr id="54" name="TextBox 53">
            <a:extLst>
              <a:ext uri="{FF2B5EF4-FFF2-40B4-BE49-F238E27FC236}">
                <a16:creationId xmlns:a16="http://schemas.microsoft.com/office/drawing/2014/main" id="{E0E9A25E-22B6-1E97-950C-DE6E0E994C84}"/>
              </a:ext>
            </a:extLst>
          </p:cNvPr>
          <p:cNvSpPr txBox="1"/>
          <p:nvPr/>
        </p:nvSpPr>
        <p:spPr>
          <a:xfrm>
            <a:off x="8253985" y="3489541"/>
            <a:ext cx="3938015" cy="523220"/>
          </a:xfrm>
          <a:prstGeom prst="rect">
            <a:avLst/>
          </a:prstGeom>
          <a:noFill/>
        </p:spPr>
        <p:txBody>
          <a:bodyPr wrap="square" rtlCol="0">
            <a:spAutoFit/>
          </a:bodyPr>
          <a:lstStyle/>
          <a:p>
            <a:pPr algn="ctr"/>
            <a:r>
              <a:rPr lang="en-US" sz="2800" dirty="0">
                <a:solidFill>
                  <a:schemeClr val="bg1"/>
                </a:solidFill>
              </a:rPr>
              <a:t>How many do we need?</a:t>
            </a:r>
            <a:endParaRPr lang="en-US" sz="2800" b="1" dirty="0">
              <a:solidFill>
                <a:schemeClr val="bg1"/>
              </a:solidFill>
              <a:latin typeface="HELVETICA LIGHT" panose="020B0403020202020204" pitchFamily="34" charset="0"/>
            </a:endParaRPr>
          </a:p>
        </p:txBody>
      </p:sp>
      <p:pic>
        <p:nvPicPr>
          <p:cNvPr id="62" name="Picture 61" descr="Examining baby with stethoscope">
            <a:extLst>
              <a:ext uri="{FF2B5EF4-FFF2-40B4-BE49-F238E27FC236}">
                <a16:creationId xmlns:a16="http://schemas.microsoft.com/office/drawing/2014/main" id="{5C16A099-7197-7B82-A8A8-DC1F3C7CF7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9033" y="4080462"/>
            <a:ext cx="1984762" cy="1328093"/>
          </a:xfrm>
          <a:prstGeom prst="rect">
            <a:avLst/>
          </a:prstGeom>
        </p:spPr>
      </p:pic>
      <p:pic>
        <p:nvPicPr>
          <p:cNvPr id="66" name="Picture 65" descr="Close-up of documents and charts">
            <a:extLst>
              <a:ext uri="{FF2B5EF4-FFF2-40B4-BE49-F238E27FC236}">
                <a16:creationId xmlns:a16="http://schemas.microsoft.com/office/drawing/2014/main" id="{055A221F-F650-7D7D-1D63-37D4BF16F51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4509" y="5461666"/>
            <a:ext cx="1992140" cy="1328093"/>
          </a:xfrm>
          <a:prstGeom prst="rect">
            <a:avLst/>
          </a:prstGeom>
        </p:spPr>
      </p:pic>
    </p:spTree>
    <p:extLst>
      <p:ext uri="{BB962C8B-B14F-4D97-AF65-F5344CB8AC3E}">
        <p14:creationId xmlns:p14="http://schemas.microsoft.com/office/powerpoint/2010/main" val="12736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s in a map">
            <a:extLst>
              <a:ext uri="{FF2B5EF4-FFF2-40B4-BE49-F238E27FC236}">
                <a16:creationId xmlns:a16="http://schemas.microsoft.com/office/drawing/2014/main" id="{26AF1DC6-C25C-318E-3DE9-91397D93C82E}"/>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3" name="Title 1">
            <a:extLst>
              <a:ext uri="{FF2B5EF4-FFF2-40B4-BE49-F238E27FC236}">
                <a16:creationId xmlns:a16="http://schemas.microsoft.com/office/drawing/2014/main" id="{DCD9065D-D949-1C0D-D6B9-79E2FAD3BE71}"/>
              </a:ext>
            </a:extLst>
          </p:cNvPr>
          <p:cNvSpPr txBox="1">
            <a:spLocks/>
          </p:cNvSpPr>
          <p:nvPr/>
        </p:nvSpPr>
        <p:spPr>
          <a:xfrm>
            <a:off x="1524000" y="0"/>
            <a:ext cx="9144000" cy="13442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t>Who/Where are PHNs?</a:t>
            </a:r>
          </a:p>
        </p:txBody>
      </p:sp>
      <p:sp>
        <p:nvSpPr>
          <p:cNvPr id="4" name="TextBox 3">
            <a:extLst>
              <a:ext uri="{FF2B5EF4-FFF2-40B4-BE49-F238E27FC236}">
                <a16:creationId xmlns:a16="http://schemas.microsoft.com/office/drawing/2014/main" id="{C1CBD09C-217A-D8B6-D145-E29E0699EC27}"/>
              </a:ext>
            </a:extLst>
          </p:cNvPr>
          <p:cNvSpPr txBox="1"/>
          <p:nvPr/>
        </p:nvSpPr>
        <p:spPr>
          <a:xfrm>
            <a:off x="630504" y="1504709"/>
            <a:ext cx="11725154" cy="4985980"/>
          </a:xfrm>
          <a:prstGeom prst="rect">
            <a:avLst/>
          </a:prstGeom>
          <a:noFill/>
        </p:spPr>
        <p:txBody>
          <a:bodyPr wrap="square" rtlCol="0">
            <a:spAutoFit/>
          </a:bodyPr>
          <a:lstStyle/>
          <a:p>
            <a:pPr marL="285750" indent="-285750">
              <a:buFont typeface="Arial" panose="020B0604020202020204" pitchFamily="34" charset="0"/>
              <a:buChar char="•"/>
            </a:pPr>
            <a:r>
              <a:rPr lang="en-US" sz="2600" b="1" dirty="0"/>
              <a:t>Size</a:t>
            </a:r>
          </a:p>
          <a:p>
            <a:pPr marL="742950" lvl="1" indent="-285750">
              <a:buFont typeface="Arial" panose="020B0604020202020204" pitchFamily="34" charset="0"/>
              <a:buChar char="•"/>
            </a:pPr>
            <a:r>
              <a:rPr lang="en-US" sz="2400" dirty="0"/>
              <a:t>29,387 PH/CH RN FTEs in local and state health departments</a:t>
            </a:r>
            <a:r>
              <a:rPr lang="en-US" sz="2400" baseline="30000" dirty="0"/>
              <a:t>3</a:t>
            </a:r>
          </a:p>
          <a:p>
            <a:pPr marL="742950" lvl="1" indent="-285750">
              <a:buFont typeface="Arial" panose="020B0604020202020204" pitchFamily="34" charset="0"/>
              <a:buChar char="•"/>
            </a:pPr>
            <a:r>
              <a:rPr lang="en-US" sz="2400" dirty="0"/>
              <a:t>~3.7% of the overall RN workforce – including those in public health, school health, corrections</a:t>
            </a:r>
            <a:r>
              <a:rPr lang="en-US" sz="2400" baseline="30000" dirty="0"/>
              <a:t>4</a:t>
            </a:r>
            <a:endParaRPr lang="en-US" sz="2400" dirty="0"/>
          </a:p>
          <a:p>
            <a:pPr marL="285750" indent="-285750">
              <a:buFont typeface="Arial" panose="020B0604020202020204" pitchFamily="34" charset="0"/>
              <a:buChar char="•"/>
            </a:pPr>
            <a:r>
              <a:rPr lang="en-US" sz="2600" b="1" dirty="0"/>
              <a:t>Demographics</a:t>
            </a:r>
          </a:p>
          <a:p>
            <a:pPr marL="800100" lvl="1" indent="-342900">
              <a:buFont typeface="Courier New" panose="02070309020205020404" pitchFamily="49" charset="0"/>
              <a:buChar char="o"/>
            </a:pPr>
            <a:r>
              <a:rPr lang="en-US" sz="2400" dirty="0"/>
              <a:t>Largely female, White</a:t>
            </a:r>
            <a:r>
              <a:rPr lang="en-US" sz="2400" baseline="30000" dirty="0"/>
              <a:t>4</a:t>
            </a:r>
          </a:p>
          <a:p>
            <a:pPr marL="800100" lvl="1" indent="-342900">
              <a:buFont typeface="Courier New" panose="02070309020205020404" pitchFamily="49" charset="0"/>
              <a:buChar char="o"/>
            </a:pPr>
            <a:r>
              <a:rPr lang="en-US" sz="2400" dirty="0"/>
              <a:t>Aging - over 1/3</a:t>
            </a:r>
            <a:r>
              <a:rPr lang="en-US" sz="2400" baseline="30000" dirty="0"/>
              <a:t>rd</a:t>
            </a:r>
            <a:r>
              <a:rPr lang="en-US" sz="2400" dirty="0"/>
              <a:t> above 51yo</a:t>
            </a:r>
            <a:r>
              <a:rPr lang="en-US" sz="2400" baseline="30000" dirty="0"/>
              <a:t>1,4 </a:t>
            </a:r>
            <a:r>
              <a:rPr lang="en-US" sz="2400" dirty="0"/>
              <a:t>; 15% 60+</a:t>
            </a:r>
            <a:r>
              <a:rPr lang="en-US" sz="2400" baseline="30000" dirty="0"/>
              <a:t>3</a:t>
            </a:r>
          </a:p>
          <a:p>
            <a:pPr marL="800100" lvl="1" indent="-342900">
              <a:buFont typeface="Courier New" panose="02070309020205020404" pitchFamily="49" charset="0"/>
              <a:buChar char="o"/>
            </a:pPr>
            <a:r>
              <a:rPr lang="en-US" sz="2400" dirty="0"/>
              <a:t>Most with Bachelors as highest education</a:t>
            </a:r>
            <a:r>
              <a:rPr lang="en-US" sz="2400" baseline="30000" dirty="0"/>
              <a:t>4</a:t>
            </a:r>
            <a:endParaRPr lang="en-US" sz="2400" dirty="0"/>
          </a:p>
          <a:p>
            <a:pPr marL="800100" lvl="1" indent="-342900">
              <a:buFont typeface="Courier New" panose="02070309020205020404" pitchFamily="49" charset="0"/>
              <a:buChar char="o"/>
            </a:pPr>
            <a:r>
              <a:rPr lang="en-US" sz="2400" dirty="0"/>
              <a:t>More diversity in federal PHN workforce </a:t>
            </a:r>
            <a:r>
              <a:rPr lang="en-US" sz="2400" dirty="0">
                <a:sym typeface="Wingdings" pitchFamily="2" charset="2"/>
              </a:rPr>
              <a:t> </a:t>
            </a:r>
            <a:r>
              <a:rPr lang="en-US" sz="2400" dirty="0"/>
              <a:t>45.5% White, 28.5% Black; 59.1% Masters or higher</a:t>
            </a:r>
          </a:p>
          <a:p>
            <a:pPr marL="285750" indent="-285750">
              <a:buFont typeface="Arial" panose="020B0604020202020204" pitchFamily="34" charset="0"/>
              <a:buChar char="•"/>
            </a:pPr>
            <a:r>
              <a:rPr lang="en-US" sz="2600" b="1" dirty="0"/>
              <a:t>Where are they?</a:t>
            </a:r>
          </a:p>
          <a:p>
            <a:pPr marL="742950" lvl="1" indent="-285750">
              <a:buFont typeface="Arial" panose="020B0604020202020204" pitchFamily="34" charset="0"/>
              <a:buChar char="•"/>
            </a:pPr>
            <a:r>
              <a:rPr lang="en-US" sz="2400" dirty="0"/>
              <a:t>~ ¼ in rural areas</a:t>
            </a:r>
            <a:r>
              <a:rPr lang="en-US" sz="2400" baseline="30000" dirty="0"/>
              <a:t>5</a:t>
            </a:r>
          </a:p>
          <a:p>
            <a:pPr marL="742950" lvl="1" indent="-285750">
              <a:buFont typeface="Arial" panose="020B0604020202020204" pitchFamily="34" charset="0"/>
              <a:buChar char="•"/>
            </a:pPr>
            <a:r>
              <a:rPr lang="en-US" sz="2400" dirty="0"/>
              <a:t>North Dakota, Minnesota, Alaska – highest % of PHNs of all the states</a:t>
            </a:r>
            <a:r>
              <a:rPr lang="en-US" sz="2400" baseline="30000" dirty="0"/>
              <a:t>4</a:t>
            </a:r>
            <a:endParaRPr lang="en-US" sz="2400" dirty="0"/>
          </a:p>
        </p:txBody>
      </p:sp>
    </p:spTree>
    <p:extLst>
      <p:ext uri="{BB962C8B-B14F-4D97-AF65-F5344CB8AC3E}">
        <p14:creationId xmlns:p14="http://schemas.microsoft.com/office/powerpoint/2010/main" val="414231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Smiling students chatting in school corridor">
            <a:extLst>
              <a:ext uri="{FF2B5EF4-FFF2-40B4-BE49-F238E27FC236}">
                <a16:creationId xmlns:a16="http://schemas.microsoft.com/office/drawing/2014/main" id="{4E457473-6AA1-CCD7-AE3D-D90996D20E41}"/>
              </a:ext>
            </a:extLst>
          </p:cNvPr>
          <p:cNvPicPr>
            <a:picLocks noChangeAspect="1"/>
          </p:cNvPicPr>
          <p:nvPr/>
        </p:nvPicPr>
        <p:blipFill>
          <a:blip r:embed="rId3" cstate="screen">
            <a:alphaModFix amt="12000"/>
            <a:extLst>
              <a:ext uri="{28A0092B-C50C-407E-A947-70E740481C1C}">
                <a14:useLocalDpi xmlns:a14="http://schemas.microsoft.com/office/drawing/2010/main"/>
              </a:ext>
            </a:extLst>
          </a:blip>
          <a:srcRect b="-2"/>
          <a:stretch/>
        </p:blipFill>
        <p:spPr>
          <a:xfrm>
            <a:off x="191085" y="171719"/>
            <a:ext cx="5813197" cy="6129087"/>
          </a:xfrm>
          <a:prstGeom prst="rect">
            <a:avLst/>
          </a:prstGeom>
        </p:spPr>
      </p:pic>
      <p:pic>
        <p:nvPicPr>
          <p:cNvPr id="3" name="Picture 2" descr="Examining baby with stethoscope">
            <a:extLst>
              <a:ext uri="{FF2B5EF4-FFF2-40B4-BE49-F238E27FC236}">
                <a16:creationId xmlns:a16="http://schemas.microsoft.com/office/drawing/2014/main" id="{9AF07F5F-BBAC-44E7-81F5-9CD83F4B9731}"/>
              </a:ext>
            </a:extLst>
          </p:cNvPr>
          <p:cNvPicPr>
            <a:picLocks noChangeAspect="1"/>
          </p:cNvPicPr>
          <p:nvPr/>
        </p:nvPicPr>
        <p:blipFill>
          <a:blip r:embed="rId4" cstate="screen">
            <a:alphaModFix amt="12000"/>
            <a:extLst>
              <a:ext uri="{28A0092B-C50C-407E-A947-70E740481C1C}">
                <a14:useLocalDpi xmlns:a14="http://schemas.microsoft.com/office/drawing/2010/main"/>
              </a:ext>
            </a:extLst>
          </a:blip>
          <a:srcRect/>
          <a:stretch/>
        </p:blipFill>
        <p:spPr>
          <a:xfrm>
            <a:off x="6196929" y="171722"/>
            <a:ext cx="5803986" cy="3171422"/>
          </a:xfrm>
          <a:prstGeom prst="rect">
            <a:avLst/>
          </a:prstGeom>
        </p:spPr>
      </p:pic>
      <p:pic>
        <p:nvPicPr>
          <p:cNvPr id="4" name="Picture 3" descr="Close-up of documents and charts">
            <a:extLst>
              <a:ext uri="{FF2B5EF4-FFF2-40B4-BE49-F238E27FC236}">
                <a16:creationId xmlns:a16="http://schemas.microsoft.com/office/drawing/2014/main" id="{ED31B87A-15D5-771E-687E-EA16B7948B19}"/>
              </a:ext>
            </a:extLst>
          </p:cNvPr>
          <p:cNvPicPr>
            <a:picLocks noChangeAspect="1"/>
          </p:cNvPicPr>
          <p:nvPr/>
        </p:nvPicPr>
        <p:blipFill>
          <a:blip r:embed="rId5" cstate="screen">
            <a:alphaModFix amt="12000"/>
            <a:extLst>
              <a:ext uri="{28A0092B-C50C-407E-A947-70E740481C1C}">
                <a14:useLocalDpi xmlns:a14="http://schemas.microsoft.com/office/drawing/2010/main"/>
              </a:ext>
            </a:extLst>
          </a:blip>
          <a:srcRect/>
          <a:stretch/>
        </p:blipFill>
        <p:spPr>
          <a:xfrm>
            <a:off x="6196929" y="3514856"/>
            <a:ext cx="5786386" cy="2785950"/>
          </a:xfrm>
          <a:prstGeom prst="rect">
            <a:avLst/>
          </a:prstGeom>
        </p:spPr>
      </p:pic>
      <p:sp>
        <p:nvSpPr>
          <p:cNvPr id="5" name="TextBox 4">
            <a:extLst>
              <a:ext uri="{FF2B5EF4-FFF2-40B4-BE49-F238E27FC236}">
                <a16:creationId xmlns:a16="http://schemas.microsoft.com/office/drawing/2014/main" id="{16A5BD78-70D0-5955-B1E1-15444888D1CD}"/>
              </a:ext>
            </a:extLst>
          </p:cNvPr>
          <p:cNvSpPr txBox="1"/>
          <p:nvPr/>
        </p:nvSpPr>
        <p:spPr>
          <a:xfrm>
            <a:off x="296884" y="415997"/>
            <a:ext cx="11079678" cy="1015663"/>
          </a:xfrm>
          <a:prstGeom prst="rect">
            <a:avLst/>
          </a:prstGeom>
          <a:noFill/>
        </p:spPr>
        <p:txBody>
          <a:bodyPr wrap="square" rtlCol="0">
            <a:spAutoFit/>
          </a:bodyPr>
          <a:lstStyle/>
          <a:p>
            <a:pPr algn="ctr"/>
            <a:r>
              <a:rPr lang="en-US" sz="6000" b="1" dirty="0">
                <a:latin typeface="+mj-lt"/>
              </a:rPr>
              <a:t>What do PHNs do?</a:t>
            </a:r>
          </a:p>
        </p:txBody>
      </p:sp>
      <p:sp>
        <p:nvSpPr>
          <p:cNvPr id="7" name="TextBox 6">
            <a:extLst>
              <a:ext uri="{FF2B5EF4-FFF2-40B4-BE49-F238E27FC236}">
                <a16:creationId xmlns:a16="http://schemas.microsoft.com/office/drawing/2014/main" id="{24D7E725-3AC8-91A9-A482-00678360A21D}"/>
              </a:ext>
            </a:extLst>
          </p:cNvPr>
          <p:cNvSpPr txBox="1"/>
          <p:nvPr/>
        </p:nvSpPr>
        <p:spPr>
          <a:xfrm>
            <a:off x="493265" y="1189692"/>
            <a:ext cx="11490050" cy="5293757"/>
          </a:xfrm>
          <a:prstGeom prst="rect">
            <a:avLst/>
          </a:prstGeom>
          <a:noFill/>
        </p:spPr>
        <p:txBody>
          <a:bodyPr wrap="square" rtlCol="0">
            <a:spAutoFit/>
          </a:bodyPr>
          <a:lstStyle/>
          <a:p>
            <a:pPr marL="285750" indent="-285750">
              <a:buFont typeface="Arial" panose="020B0604020202020204" pitchFamily="34" charset="0"/>
              <a:buChar char="•"/>
            </a:pPr>
            <a:r>
              <a:rPr lang="en-US" sz="2600" b="1" dirty="0"/>
              <a:t>Roles</a:t>
            </a:r>
          </a:p>
          <a:p>
            <a:pPr marL="742950" lvl="1" indent="-285750">
              <a:buFont typeface="Arial" panose="020B0604020202020204" pitchFamily="34" charset="0"/>
              <a:buChar char="•"/>
            </a:pPr>
            <a:r>
              <a:rPr lang="en-US" sz="2600" dirty="0"/>
              <a:t>LHD directors, nursing directors, frontline PHNs, consultants, researchers, educators, advance practice nurses, policy.</a:t>
            </a:r>
            <a:r>
              <a:rPr lang="en-US" sz="2600" baseline="30000" dirty="0"/>
              <a:t>1,5</a:t>
            </a:r>
            <a:endParaRPr lang="en-US" sz="2600" dirty="0"/>
          </a:p>
          <a:p>
            <a:pPr marL="285750" indent="-285750">
              <a:buFont typeface="Arial" panose="020B0604020202020204" pitchFamily="34" charset="0"/>
              <a:buChar char="•"/>
            </a:pPr>
            <a:r>
              <a:rPr lang="en-US" sz="2600" b="1" dirty="0"/>
              <a:t>Functions</a:t>
            </a:r>
          </a:p>
          <a:p>
            <a:pPr marL="742950" lvl="1" indent="-285750">
              <a:buFont typeface="Arial" panose="020B0604020202020204" pitchFamily="34" charset="0"/>
              <a:buChar char="•"/>
            </a:pPr>
            <a:r>
              <a:rPr lang="en-US" sz="2600" b="1" i="1" dirty="0"/>
              <a:t>Individual: </a:t>
            </a:r>
            <a:r>
              <a:rPr lang="en-US" sz="2600" dirty="0"/>
              <a:t>Fill existing gaps, care coordination, clinical interventions.</a:t>
            </a:r>
            <a:r>
              <a:rPr lang="en-US" sz="2600" baseline="30000" dirty="0"/>
              <a:t>5,6</a:t>
            </a:r>
          </a:p>
          <a:p>
            <a:pPr marL="742950" lvl="1" indent="-285750">
              <a:buFont typeface="Arial" panose="020B0604020202020204" pitchFamily="34" charset="0"/>
              <a:buChar char="•"/>
            </a:pPr>
            <a:r>
              <a:rPr lang="en-US" sz="2600" b="1" i="1" dirty="0"/>
              <a:t>Systems: </a:t>
            </a:r>
            <a:r>
              <a:rPr lang="en-US" sz="2600" dirty="0"/>
              <a:t>Cross-sector collaboration, coalition building, engage in strategizing to address population health need</a:t>
            </a:r>
            <a:endParaRPr lang="en-US" sz="2600" b="1" i="1" dirty="0"/>
          </a:p>
          <a:p>
            <a:pPr marL="742950" lvl="1" indent="-285750">
              <a:buFont typeface="Arial" panose="020B0604020202020204" pitchFamily="34" charset="0"/>
              <a:buChar char="•"/>
            </a:pPr>
            <a:r>
              <a:rPr lang="en-US" sz="2600" b="1" i="1" dirty="0"/>
              <a:t>Leadership roles: </a:t>
            </a:r>
            <a:r>
              <a:rPr lang="en-US" sz="2600" dirty="0"/>
              <a:t>setting strategic direction, partnership-building, relationships in the community, avenues for community feedback</a:t>
            </a:r>
            <a:r>
              <a:rPr lang="en-US" sz="2600" baseline="30000" dirty="0"/>
              <a:t>7</a:t>
            </a:r>
            <a:endParaRPr lang="en-US" sz="2600" dirty="0"/>
          </a:p>
          <a:p>
            <a:pPr marL="285750" indent="-285750">
              <a:buFont typeface="Arial" panose="020B0604020202020204" pitchFamily="34" charset="0"/>
              <a:buChar char="•"/>
            </a:pPr>
            <a:r>
              <a:rPr lang="en-US" sz="2600" b="1" dirty="0"/>
              <a:t>Specialization</a:t>
            </a:r>
          </a:p>
          <a:p>
            <a:pPr marL="742950" lvl="1" indent="-285750">
              <a:buFont typeface="Arial" panose="020B0604020202020204" pitchFamily="34" charset="0"/>
              <a:buChar char="•"/>
            </a:pPr>
            <a:r>
              <a:rPr lang="en-US" sz="2600" dirty="0"/>
              <a:t>In </a:t>
            </a:r>
            <a:r>
              <a:rPr lang="en-US" sz="2600" b="1" dirty="0"/>
              <a:t>PH</a:t>
            </a:r>
            <a:r>
              <a:rPr lang="en-US" sz="2600" dirty="0"/>
              <a:t> surveys, most working in MCH, communicable disease, clinical services, and school health.</a:t>
            </a:r>
            <a:r>
              <a:rPr lang="en-US" sz="2600" baseline="30000" dirty="0"/>
              <a:t>8</a:t>
            </a:r>
            <a:endParaRPr lang="en-US" sz="2600" b="1" dirty="0"/>
          </a:p>
          <a:p>
            <a:pPr marL="742950" lvl="1" indent="-285750">
              <a:buFont typeface="Arial" panose="020B0604020202020204" pitchFamily="34" charset="0"/>
              <a:buChar char="•"/>
            </a:pPr>
            <a:r>
              <a:rPr lang="en-US" sz="2600" dirty="0"/>
              <a:t>In </a:t>
            </a:r>
            <a:r>
              <a:rPr lang="en-US" sz="2600" b="1" dirty="0"/>
              <a:t>nursing</a:t>
            </a:r>
            <a:r>
              <a:rPr lang="en-US" sz="2600" dirty="0"/>
              <a:t> surveys, most specializing in school health, PH or corrections.</a:t>
            </a:r>
            <a:r>
              <a:rPr lang="en-US" sz="2600" baseline="30000" dirty="0"/>
              <a:t>4</a:t>
            </a:r>
            <a:endParaRPr lang="en-US" sz="2600" dirty="0"/>
          </a:p>
        </p:txBody>
      </p:sp>
    </p:spTree>
    <p:extLst>
      <p:ext uri="{BB962C8B-B14F-4D97-AF65-F5344CB8AC3E}">
        <p14:creationId xmlns:p14="http://schemas.microsoft.com/office/powerpoint/2010/main" val="123754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asuring tape on table">
            <a:extLst>
              <a:ext uri="{FF2B5EF4-FFF2-40B4-BE49-F238E27FC236}">
                <a16:creationId xmlns:a16="http://schemas.microsoft.com/office/drawing/2014/main" id="{64EBB423-5FFE-F80A-F3ED-9183C92A4ACF}"/>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018A68A9-9BAF-054C-C17B-ADF043283D79}"/>
              </a:ext>
            </a:extLst>
          </p:cNvPr>
          <p:cNvSpPr txBox="1"/>
          <p:nvPr/>
        </p:nvSpPr>
        <p:spPr>
          <a:xfrm>
            <a:off x="296884" y="415997"/>
            <a:ext cx="11079678" cy="1015663"/>
          </a:xfrm>
          <a:prstGeom prst="rect">
            <a:avLst/>
          </a:prstGeom>
          <a:noFill/>
        </p:spPr>
        <p:txBody>
          <a:bodyPr wrap="square" rtlCol="0">
            <a:spAutoFit/>
          </a:bodyPr>
          <a:lstStyle/>
          <a:p>
            <a:pPr algn="ctr"/>
            <a:r>
              <a:rPr lang="en-US" sz="6000" b="1" dirty="0">
                <a:latin typeface="+mj-lt"/>
              </a:rPr>
              <a:t>Why do PHNs matter?</a:t>
            </a:r>
          </a:p>
        </p:txBody>
      </p:sp>
      <p:sp>
        <p:nvSpPr>
          <p:cNvPr id="4" name="TextBox 3">
            <a:extLst>
              <a:ext uri="{FF2B5EF4-FFF2-40B4-BE49-F238E27FC236}">
                <a16:creationId xmlns:a16="http://schemas.microsoft.com/office/drawing/2014/main" id="{DF24AFB6-D9A2-3E35-16BE-52283497B9BE}"/>
              </a:ext>
            </a:extLst>
          </p:cNvPr>
          <p:cNvSpPr txBox="1"/>
          <p:nvPr/>
        </p:nvSpPr>
        <p:spPr>
          <a:xfrm>
            <a:off x="383309" y="1591392"/>
            <a:ext cx="11425382" cy="4893647"/>
          </a:xfrm>
          <a:prstGeom prst="rect">
            <a:avLst/>
          </a:prstGeom>
          <a:noFill/>
        </p:spPr>
        <p:txBody>
          <a:bodyPr wrap="square" rtlCol="0">
            <a:spAutoFit/>
          </a:bodyPr>
          <a:lstStyle/>
          <a:p>
            <a:pPr marL="285750" indent="-285750">
              <a:buFont typeface="Arial" panose="020B0604020202020204" pitchFamily="34" charset="0"/>
              <a:buChar char="•"/>
            </a:pPr>
            <a:r>
              <a:rPr lang="en-US" sz="2600" b="1" dirty="0"/>
              <a:t>Distinct skills</a:t>
            </a:r>
          </a:p>
          <a:p>
            <a:pPr marL="742950" lvl="1" indent="-285750">
              <a:buFont typeface="Arial" panose="020B0604020202020204" pitchFamily="34" charset="0"/>
              <a:buChar char="•"/>
            </a:pPr>
            <a:r>
              <a:rPr lang="en-US" sz="2600" dirty="0"/>
              <a:t>Building trust and connection in the community</a:t>
            </a:r>
            <a:r>
              <a:rPr lang="en-US" sz="2600" baseline="30000" dirty="0"/>
              <a:t>9,10,15</a:t>
            </a:r>
            <a:r>
              <a:rPr lang="en-US" sz="2600" dirty="0"/>
              <a:t> </a:t>
            </a:r>
          </a:p>
          <a:p>
            <a:pPr marL="742950" lvl="1" indent="-285750">
              <a:buFont typeface="Arial" panose="020B0604020202020204" pitchFamily="34" charset="0"/>
              <a:buChar char="•"/>
            </a:pPr>
            <a:r>
              <a:rPr lang="en-US" sz="2600" dirty="0"/>
              <a:t>Broad knowledge base of populations, communities</a:t>
            </a:r>
            <a:r>
              <a:rPr lang="en-US" sz="2600" baseline="30000" dirty="0"/>
              <a:t>11</a:t>
            </a:r>
          </a:p>
          <a:p>
            <a:pPr marL="742950" lvl="1" indent="-285750">
              <a:buFont typeface="Arial" panose="020B0604020202020204" pitchFamily="34" charset="0"/>
              <a:buChar char="•"/>
            </a:pPr>
            <a:r>
              <a:rPr lang="en-US" sz="2600" dirty="0"/>
              <a:t>Ability to see and act on the big picture</a:t>
            </a:r>
            <a:r>
              <a:rPr lang="en-US" sz="2600" baseline="30000" dirty="0"/>
              <a:t>15</a:t>
            </a:r>
            <a:endParaRPr lang="en-US" sz="2600" dirty="0"/>
          </a:p>
          <a:p>
            <a:pPr marL="742950" lvl="1" indent="-285750">
              <a:buFont typeface="Arial" panose="020B0604020202020204" pitchFamily="34" charset="0"/>
              <a:buChar char="•"/>
            </a:pPr>
            <a:r>
              <a:rPr lang="en-US" sz="2600" dirty="0"/>
              <a:t>Nurses in PH leadership</a:t>
            </a:r>
          </a:p>
          <a:p>
            <a:pPr marL="1200150" lvl="2" indent="-285750">
              <a:buFont typeface="Arial" panose="020B0604020202020204" pitchFamily="34" charset="0"/>
              <a:buChar char="•"/>
            </a:pPr>
            <a:r>
              <a:rPr lang="en-US" sz="2600" dirty="0"/>
              <a:t>Emphasizing SDOH in policies</a:t>
            </a:r>
            <a:r>
              <a:rPr lang="en-US" sz="2600" baseline="30000" dirty="0"/>
              <a:t>12</a:t>
            </a:r>
            <a:r>
              <a:rPr lang="en-US" sz="2600" dirty="0"/>
              <a:t> </a:t>
            </a:r>
          </a:p>
          <a:p>
            <a:pPr marL="1200150" lvl="2" indent="-285750">
              <a:buFont typeface="Arial" panose="020B0604020202020204" pitchFamily="34" charset="0"/>
              <a:buChar char="•"/>
            </a:pPr>
            <a:r>
              <a:rPr lang="en-US" sz="2600" dirty="0"/>
              <a:t>“managing up” ; strategic in their approach to leadership</a:t>
            </a:r>
            <a:r>
              <a:rPr lang="en-US" sz="2600" baseline="30000" dirty="0"/>
              <a:t>7</a:t>
            </a:r>
            <a:r>
              <a:rPr lang="en-US" sz="2600" dirty="0"/>
              <a:t> </a:t>
            </a:r>
          </a:p>
          <a:p>
            <a:pPr marL="742950" lvl="1" indent="-285750">
              <a:buFont typeface="Arial" panose="020B0604020202020204" pitchFamily="34" charset="0"/>
              <a:buChar char="•"/>
            </a:pPr>
            <a:r>
              <a:rPr lang="en-US" sz="2600" dirty="0"/>
              <a:t>Skills important for emergency preparedness and response</a:t>
            </a:r>
            <a:r>
              <a:rPr lang="en-US" sz="2600" baseline="30000" dirty="0"/>
              <a:t>8</a:t>
            </a:r>
            <a:r>
              <a:rPr lang="en-US" sz="2600" dirty="0"/>
              <a:t> </a:t>
            </a:r>
          </a:p>
          <a:p>
            <a:pPr marL="742950" lvl="1" indent="-285750">
              <a:buFont typeface="Arial" panose="020B0604020202020204" pitchFamily="34" charset="0"/>
              <a:buChar char="•"/>
            </a:pPr>
            <a:r>
              <a:rPr lang="en-US" sz="2600" dirty="0"/>
              <a:t>Climate justice work</a:t>
            </a:r>
            <a:r>
              <a:rPr lang="en-US" sz="2600" baseline="30000" dirty="0"/>
              <a:t>14</a:t>
            </a:r>
            <a:r>
              <a:rPr lang="en-US" sz="2600" dirty="0"/>
              <a:t> </a:t>
            </a:r>
          </a:p>
          <a:p>
            <a:pPr marL="285750" indent="-285750">
              <a:buFont typeface="Arial" panose="020B0604020202020204" pitchFamily="34" charset="0"/>
              <a:buChar char="•"/>
            </a:pPr>
            <a:r>
              <a:rPr lang="en-US" sz="2600" b="1" dirty="0"/>
              <a:t>PHN Leaders - support a competent PH workforce</a:t>
            </a:r>
            <a:r>
              <a:rPr lang="en-US" sz="2600" baseline="30000" dirty="0"/>
              <a:t>7,8</a:t>
            </a:r>
            <a:r>
              <a:rPr lang="en-US" sz="2600" b="1" dirty="0"/>
              <a:t> </a:t>
            </a:r>
          </a:p>
          <a:p>
            <a:pPr marL="285750" indent="-285750">
              <a:buFont typeface="Arial" panose="020B0604020202020204" pitchFamily="34" charset="0"/>
              <a:buChar char="•"/>
            </a:pPr>
            <a:r>
              <a:rPr lang="en-US" sz="2600" b="1" dirty="0"/>
              <a:t>Health outcomes better in counties where nurses hold PH leadership positions</a:t>
            </a:r>
            <a:r>
              <a:rPr lang="en-US" sz="2600" baseline="30000" dirty="0"/>
              <a:t>13</a:t>
            </a:r>
            <a:r>
              <a:rPr lang="en-US" sz="2600" b="1" dirty="0"/>
              <a:t> </a:t>
            </a:r>
            <a:endParaRPr lang="en-US" sz="2600" dirty="0"/>
          </a:p>
        </p:txBody>
      </p:sp>
    </p:spTree>
    <p:extLst>
      <p:ext uri="{BB962C8B-B14F-4D97-AF65-F5344CB8AC3E}">
        <p14:creationId xmlns:p14="http://schemas.microsoft.com/office/powerpoint/2010/main" val="318503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ople holding hands">
            <a:extLst>
              <a:ext uri="{FF2B5EF4-FFF2-40B4-BE49-F238E27FC236}">
                <a16:creationId xmlns:a16="http://schemas.microsoft.com/office/drawing/2014/main" id="{A2A532E7-248A-A7DA-80A3-C46F206F7120}"/>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33E915DE-40E7-5BF2-A05D-F4C9A8DA4749}"/>
              </a:ext>
            </a:extLst>
          </p:cNvPr>
          <p:cNvSpPr txBox="1"/>
          <p:nvPr/>
        </p:nvSpPr>
        <p:spPr>
          <a:xfrm>
            <a:off x="296884" y="415997"/>
            <a:ext cx="11079678" cy="1015663"/>
          </a:xfrm>
          <a:prstGeom prst="rect">
            <a:avLst/>
          </a:prstGeom>
          <a:noFill/>
        </p:spPr>
        <p:txBody>
          <a:bodyPr wrap="square" rtlCol="0">
            <a:spAutoFit/>
          </a:bodyPr>
          <a:lstStyle/>
          <a:p>
            <a:pPr algn="ctr"/>
            <a:r>
              <a:rPr lang="en-US" sz="6000" b="1" dirty="0">
                <a:latin typeface="+mj-lt"/>
              </a:rPr>
              <a:t>What do PHNs need?</a:t>
            </a:r>
          </a:p>
        </p:txBody>
      </p:sp>
      <p:sp>
        <p:nvSpPr>
          <p:cNvPr id="5" name="TextBox 4">
            <a:extLst>
              <a:ext uri="{FF2B5EF4-FFF2-40B4-BE49-F238E27FC236}">
                <a16:creationId xmlns:a16="http://schemas.microsoft.com/office/drawing/2014/main" id="{DEC678BD-C159-9F7A-B49A-06A6C1A24E59}"/>
              </a:ext>
            </a:extLst>
          </p:cNvPr>
          <p:cNvSpPr txBox="1"/>
          <p:nvPr/>
        </p:nvSpPr>
        <p:spPr>
          <a:xfrm>
            <a:off x="391886" y="1660152"/>
            <a:ext cx="11079678" cy="2400657"/>
          </a:xfrm>
          <a:prstGeom prst="rect">
            <a:avLst/>
          </a:prstGeom>
          <a:noFill/>
        </p:spPr>
        <p:txBody>
          <a:bodyPr wrap="square">
            <a:spAutoFit/>
          </a:bodyPr>
          <a:lstStyle/>
          <a:p>
            <a:pPr marL="285750" indent="-285750">
              <a:buFont typeface="Arial" panose="020B0604020202020204" pitchFamily="34" charset="0"/>
              <a:buChar char="•"/>
            </a:pPr>
            <a:r>
              <a:rPr lang="en-US" sz="3000" dirty="0"/>
              <a:t>Stronger training and education</a:t>
            </a:r>
            <a:r>
              <a:rPr lang="en-US" sz="3000" baseline="30000" dirty="0"/>
              <a:t>1,8</a:t>
            </a:r>
            <a:endParaRPr lang="en-US" sz="3000" dirty="0"/>
          </a:p>
          <a:p>
            <a:pPr marL="285750" indent="-285750">
              <a:buFont typeface="Arial" panose="020B0604020202020204" pitchFamily="34" charset="0"/>
              <a:buChar char="•"/>
            </a:pPr>
            <a:r>
              <a:rPr lang="en-US" sz="3000" dirty="0"/>
              <a:t>Access to professional development</a:t>
            </a:r>
            <a:r>
              <a:rPr lang="en-US" sz="3000" baseline="30000" dirty="0"/>
              <a:t>5,14</a:t>
            </a:r>
            <a:endParaRPr lang="en-US" sz="3000" dirty="0"/>
          </a:p>
          <a:p>
            <a:pPr marL="285750" indent="-285750">
              <a:buFont typeface="Arial" panose="020B0604020202020204" pitchFamily="34" charset="0"/>
              <a:buChar char="•"/>
            </a:pPr>
            <a:r>
              <a:rPr lang="en-US" sz="3000" dirty="0"/>
              <a:t>Training for using data to inform practice; policy development</a:t>
            </a:r>
            <a:r>
              <a:rPr lang="en-US" sz="3000" baseline="30000" dirty="0"/>
              <a:t>8</a:t>
            </a:r>
            <a:endParaRPr lang="en-US" sz="3000" b="1" dirty="0"/>
          </a:p>
          <a:p>
            <a:pPr marL="285750" indent="-285750">
              <a:buFont typeface="Arial" panose="020B0604020202020204" pitchFamily="34" charset="0"/>
              <a:buChar char="•"/>
            </a:pPr>
            <a:r>
              <a:rPr lang="en-US" sz="3000" dirty="0"/>
              <a:t>Education of PH leadership about the PHN role</a:t>
            </a:r>
            <a:r>
              <a:rPr lang="en-US" sz="3000" baseline="30000" dirty="0"/>
              <a:t>15</a:t>
            </a:r>
            <a:endParaRPr lang="en-US" sz="3000" dirty="0"/>
          </a:p>
          <a:p>
            <a:pPr marL="285750" indent="-285750">
              <a:buFont typeface="Arial" panose="020B0604020202020204" pitchFamily="34" charset="0"/>
              <a:buChar char="•"/>
            </a:pPr>
            <a:r>
              <a:rPr lang="en-US" sz="3000" dirty="0"/>
              <a:t>Opportunities to practice to top of scope</a:t>
            </a:r>
            <a:r>
              <a:rPr lang="en-US" sz="3000" baseline="30000" dirty="0"/>
              <a:t>15</a:t>
            </a:r>
            <a:endParaRPr lang="en-US" sz="3000" b="1" dirty="0"/>
          </a:p>
        </p:txBody>
      </p:sp>
    </p:spTree>
    <p:extLst>
      <p:ext uri="{BB962C8B-B14F-4D97-AF65-F5344CB8AC3E}">
        <p14:creationId xmlns:p14="http://schemas.microsoft.com/office/powerpoint/2010/main" val="357190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heres in balance">
            <a:extLst>
              <a:ext uri="{FF2B5EF4-FFF2-40B4-BE49-F238E27FC236}">
                <a16:creationId xmlns:a16="http://schemas.microsoft.com/office/drawing/2014/main" id="{7C31EBF3-9FAC-AF13-57C1-7B233782CA65}"/>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BF8BF382-C612-4403-9281-7F6C0234F9B1}"/>
              </a:ext>
            </a:extLst>
          </p:cNvPr>
          <p:cNvSpPr txBox="1"/>
          <p:nvPr/>
        </p:nvSpPr>
        <p:spPr>
          <a:xfrm>
            <a:off x="296884" y="415997"/>
            <a:ext cx="11079678" cy="1015663"/>
          </a:xfrm>
          <a:prstGeom prst="rect">
            <a:avLst/>
          </a:prstGeom>
          <a:noFill/>
        </p:spPr>
        <p:txBody>
          <a:bodyPr wrap="square" rtlCol="0">
            <a:spAutoFit/>
          </a:bodyPr>
          <a:lstStyle/>
          <a:p>
            <a:pPr algn="ctr"/>
            <a:r>
              <a:rPr lang="en-US" sz="6000" b="1" dirty="0">
                <a:latin typeface="+mj-lt"/>
              </a:rPr>
              <a:t>How many PHNs do we need?</a:t>
            </a:r>
          </a:p>
        </p:txBody>
      </p:sp>
      <p:sp>
        <p:nvSpPr>
          <p:cNvPr id="4" name="TextBox 3">
            <a:extLst>
              <a:ext uri="{FF2B5EF4-FFF2-40B4-BE49-F238E27FC236}">
                <a16:creationId xmlns:a16="http://schemas.microsoft.com/office/drawing/2014/main" id="{C5A23506-BD62-9737-CB2B-8043C9957AB9}"/>
              </a:ext>
            </a:extLst>
          </p:cNvPr>
          <p:cNvSpPr txBox="1"/>
          <p:nvPr/>
        </p:nvSpPr>
        <p:spPr>
          <a:xfrm>
            <a:off x="3752603" y="2410692"/>
            <a:ext cx="5023262" cy="1446550"/>
          </a:xfrm>
          <a:prstGeom prst="rect">
            <a:avLst/>
          </a:prstGeom>
          <a:noFill/>
        </p:spPr>
        <p:txBody>
          <a:bodyPr wrap="square" rtlCol="0">
            <a:spAutoFit/>
          </a:bodyPr>
          <a:lstStyle/>
          <a:p>
            <a:pPr algn="ctr"/>
            <a:r>
              <a:rPr lang="en-US" sz="8800" dirty="0"/>
              <a:t>?</a:t>
            </a:r>
          </a:p>
        </p:txBody>
      </p:sp>
    </p:spTree>
    <p:extLst>
      <p:ext uri="{BB962C8B-B14F-4D97-AF65-F5344CB8AC3E}">
        <p14:creationId xmlns:p14="http://schemas.microsoft.com/office/powerpoint/2010/main" val="2163584325"/>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8F79B8FCE3FE4C816570491514DA14" ma:contentTypeVersion="20" ma:contentTypeDescription="Create a new document." ma:contentTypeScope="" ma:versionID="a04afc49ba59338ab141d3c66c9fe922">
  <xsd:schema xmlns:xsd="http://www.w3.org/2001/XMLSchema" xmlns:xs="http://www.w3.org/2001/XMLSchema" xmlns:p="http://schemas.microsoft.com/office/2006/metadata/properties" xmlns:ns2="8ca3e804-aca9-4d79-8589-01bcc6caf7c8" xmlns:ns3="64bd1560-c53e-4e63-88e2-0d7bfe63c6ff" xmlns:ns4="ab06a5aa-8e31-4bdb-9b13-38c58a92ec8a" targetNamespace="http://schemas.microsoft.com/office/2006/metadata/properties" ma:root="true" ma:fieldsID="fa47ddde5e5420bebf024e0eb0e0dd14" ns2:_="" ns3:_="" ns4:_="">
    <xsd:import namespace="8ca3e804-aca9-4d79-8589-01bcc6caf7c8"/>
    <xsd:import namespace="64bd1560-c53e-4e63-88e2-0d7bfe63c6ff"/>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SearchPropertie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element ref="ns2:Number" minOccurs="0"/>
                <xsd:element ref="ns2:Sor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3e804-aca9-4d79-8589-01bcc6caf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umber" ma:index="25" nillable="true" ma:displayName="Number" ma:default="1" ma:description="1" ma:format="Dropdown" ma:internalName="Number" ma:percentage="FALSE">
      <xsd:simpleType>
        <xsd:restriction base="dms:Number">
          <xsd:maxInclusive value="20"/>
          <xsd:minInclusive value="1"/>
        </xsd:restriction>
      </xsd:simpleType>
    </xsd:element>
    <xsd:element name="Sort" ma:index="26" ma:displayName="Sort" ma:default="011" ma:format="Dropdown" ma:internalName="Sor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bd1560-c53e-4e63-88e2-0d7bfe63c6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54d75f4-da4e-4bda-ac90-3e99697cb129}" ma:internalName="TaxCatchAll" ma:showField="CatchAllData" ma:web="64bd1560-c53e-4e63-88e2-0d7bfe63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umber xmlns="8ca3e804-aca9-4d79-8589-01bcc6caf7c8">1</Number>
    <Sort xmlns="8ca3e804-aca9-4d79-8589-01bcc6caf7c8">011</Sort>
    <TaxCatchAll xmlns="ab06a5aa-8e31-4bdb-9b13-38c58a92ec8a" xsi:nil="true"/>
    <lcf76f155ced4ddcb4097134ff3c332f xmlns="8ca3e804-aca9-4d79-8589-01bcc6caf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4A917E-6334-4061-8298-11546323E505}">
  <ds:schemaRefs>
    <ds:schemaRef ds:uri="http://schemas.microsoft.com/sharepoint/v3/contenttype/forms"/>
  </ds:schemaRefs>
</ds:datastoreItem>
</file>

<file path=customXml/itemProps2.xml><?xml version="1.0" encoding="utf-8"?>
<ds:datastoreItem xmlns:ds="http://schemas.openxmlformats.org/officeDocument/2006/customXml" ds:itemID="{236D268C-D792-43CF-9901-C40CAA7BDC8B}">
  <ds:schemaRefs>
    <ds:schemaRef ds:uri="64bd1560-c53e-4e63-88e2-0d7bfe63c6ff"/>
    <ds:schemaRef ds:uri="8ca3e804-aca9-4d79-8589-01bcc6caf7c8"/>
    <ds:schemaRef ds:uri="ab06a5aa-8e31-4bdb-9b13-38c58a92ec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54D629-9B96-4C68-9352-D6A22A9E2AA6}">
  <ds:schemaRefs>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http://schemas.openxmlformats.org/package/2006/metadata/core-properties"/>
    <ds:schemaRef ds:uri="64bd1560-c53e-4e63-88e2-0d7bfe63c6ff"/>
    <ds:schemaRef ds:uri="http://purl.org/dc/elements/1.1/"/>
    <ds:schemaRef ds:uri="ab06a5aa-8e31-4bdb-9b13-38c58a92ec8a"/>
    <ds:schemaRef ds:uri="8ca3e804-aca9-4d79-8589-01bcc6caf7c8"/>
    <ds:schemaRef ds:uri="http://schemas.microsoft.com/office/2006/metadata/properties"/>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23868</TotalTime>
  <Words>2745</Words>
  <Application>Microsoft Office PowerPoint</Application>
  <PresentationFormat>Widescreen</PresentationFormat>
  <Paragraphs>195</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Aptos Display</vt:lpstr>
      <vt:lpstr>Arial</vt:lpstr>
      <vt:lpstr>Calibri</vt:lpstr>
      <vt:lpstr>Courier New</vt:lpstr>
      <vt:lpstr>HELVETICA LIGHT</vt:lpstr>
      <vt:lpstr>Wingdings</vt:lpstr>
      <vt:lpstr>Office Theme</vt:lpstr>
      <vt:lpstr>PowerPoint Presentation</vt:lpstr>
      <vt:lpstr>Local Health Department (LHD) Workforce Changes</vt:lpstr>
      <vt:lpstr>LHD Workforce Changes by Occupation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PHNs compared to other RNs  what do we know?</vt:lpstr>
      <vt:lpstr>Measuring impact - when need doesn’t match supply</vt:lpstr>
      <vt:lpstr>Questions for you</vt:lpstr>
      <vt:lpstr>More details and information: https://familymedicine.uw.edu/chws/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Paula Kett</dc:creator>
  <cp:lastModifiedBy>J Weaver</cp:lastModifiedBy>
  <cp:revision>5</cp:revision>
  <dcterms:created xsi:type="dcterms:W3CDTF">2025-04-30T23:33:00Z</dcterms:created>
  <dcterms:modified xsi:type="dcterms:W3CDTF">2025-07-28T12:47:46Z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0x010100158F79B8FCE3FE4C816570491514DA14</vt:lpwstr>
  </property>
  <property fmtid="{D5CDD505-2E9C-101B-9397-08002B2CF9AE}" pid="3" name="MediaServiceImageTags">
    <vt:lpwstr/>
  </property>
</Properties>
</file>